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image" Target="../media/image-1-9.png"/><Relationship Id="rId10" Type="http://schemas.openxmlformats.org/officeDocument/2006/relationships/image" Target="../media/image-1-10.png"/><Relationship Id="rId11" Type="http://schemas.openxmlformats.org/officeDocument/2006/relationships/image" Target="../media/image-1-11.png"/><Relationship Id="rId12" Type="http://schemas.openxmlformats.org/officeDocument/2006/relationships/image" Target="../media/image-1-12.png"/><Relationship Id="rId13" Type="http://schemas.openxmlformats.org/officeDocument/2006/relationships/image" Target="../media/image-1-13.png"/><Relationship Id="rId14" Type="http://schemas.openxmlformats.org/officeDocument/2006/relationships/image" Target="../media/image-1-14.png"/><Relationship Id="rId15" Type="http://schemas.openxmlformats.org/officeDocument/2006/relationships/image" Target="../media/image-1-15.png"/><Relationship Id="rId16" Type="http://schemas.openxmlformats.org/officeDocument/2006/relationships/image" Target="../media/image-1-16.png"/><Relationship Id="rId17" Type="http://schemas.openxmlformats.org/officeDocument/2006/relationships/image" Target="../media/image-1-17.png"/><Relationship Id="rId18" Type="http://schemas.openxmlformats.org/officeDocument/2006/relationships/image" Target="../media/image-1-18.png"/><Relationship Id="rId19" Type="http://schemas.openxmlformats.org/officeDocument/2006/relationships/slideLayout" Target="../slideLayouts/slideLayout1.xml"/><Relationship Id="rId20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png"/><Relationship Id="rId13" Type="http://schemas.openxmlformats.org/officeDocument/2006/relationships/image" Target="../media/image-10-13.png"/><Relationship Id="rId14" Type="http://schemas.openxmlformats.org/officeDocument/2006/relationships/image" Target="../media/image-10-14.png"/><Relationship Id="rId15" Type="http://schemas.openxmlformats.org/officeDocument/2006/relationships/image" Target="../media/image-10-15.png"/><Relationship Id="rId16" Type="http://schemas.openxmlformats.org/officeDocument/2006/relationships/image" Target="../media/image-10-16.png"/><Relationship Id="rId17" Type="http://schemas.openxmlformats.org/officeDocument/2006/relationships/image" Target="../media/image-10-17.png"/><Relationship Id="rId18" Type="http://schemas.openxmlformats.org/officeDocument/2006/relationships/image" Target="../media/image-10-18.png"/><Relationship Id="rId19" Type="http://schemas.openxmlformats.org/officeDocument/2006/relationships/image" Target="../media/image-10-19.png"/><Relationship Id="rId20" Type="http://schemas.openxmlformats.org/officeDocument/2006/relationships/image" Target="../media/image-10-20.png"/><Relationship Id="rId21" Type="http://schemas.openxmlformats.org/officeDocument/2006/relationships/image" Target="../media/image-10-21.png"/><Relationship Id="rId22" Type="http://schemas.openxmlformats.org/officeDocument/2006/relationships/image" Target="../media/image-10-22.png"/><Relationship Id="rId23" Type="http://schemas.openxmlformats.org/officeDocument/2006/relationships/image" Target="../media/image-10-23.png"/><Relationship Id="rId24" Type="http://schemas.openxmlformats.org/officeDocument/2006/relationships/image" Target="../media/image-10-24.png"/><Relationship Id="rId25" Type="http://schemas.openxmlformats.org/officeDocument/2006/relationships/slideLayout" Target="../slideLayouts/slideLayout1.xml"/><Relationship Id="rId2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image" Target="../media/image-11-7.png"/><Relationship Id="rId8" Type="http://schemas.openxmlformats.org/officeDocument/2006/relationships/image" Target="../media/image-11-8.png"/><Relationship Id="rId9" Type="http://schemas.openxmlformats.org/officeDocument/2006/relationships/image" Target="../media/image-11-9.png"/><Relationship Id="rId10" Type="http://schemas.openxmlformats.org/officeDocument/2006/relationships/image" Target="../media/image-11-10.png"/><Relationship Id="rId11" Type="http://schemas.openxmlformats.org/officeDocument/2006/relationships/image" Target="../media/image-11-11.png"/><Relationship Id="rId12" Type="http://schemas.openxmlformats.org/officeDocument/2006/relationships/image" Target="../media/image-11-12.png"/><Relationship Id="rId13" Type="http://schemas.openxmlformats.org/officeDocument/2006/relationships/image" Target="../media/image-11-13.png"/><Relationship Id="rId14" Type="http://schemas.openxmlformats.org/officeDocument/2006/relationships/image" Target="../media/image-11-14.png"/><Relationship Id="rId15" Type="http://schemas.openxmlformats.org/officeDocument/2006/relationships/image" Target="../media/image-11-15.png"/><Relationship Id="rId16" Type="http://schemas.openxmlformats.org/officeDocument/2006/relationships/image" Target="../media/image-11-16.png"/><Relationship Id="rId17" Type="http://schemas.openxmlformats.org/officeDocument/2006/relationships/image" Target="../media/image-11-17.png"/><Relationship Id="rId18" Type="http://schemas.openxmlformats.org/officeDocument/2006/relationships/image" Target="../media/image-11-18.png"/><Relationship Id="rId19" Type="http://schemas.openxmlformats.org/officeDocument/2006/relationships/image" Target="../media/image-11-19.png"/><Relationship Id="rId20" Type="http://schemas.openxmlformats.org/officeDocument/2006/relationships/image" Target="../media/image-11-20.png"/><Relationship Id="rId21" Type="http://schemas.openxmlformats.org/officeDocument/2006/relationships/image" Target="../media/image-11-21.png"/><Relationship Id="rId22" Type="http://schemas.openxmlformats.org/officeDocument/2006/relationships/image" Target="../media/image-11-22.png"/><Relationship Id="rId23" Type="http://schemas.openxmlformats.org/officeDocument/2006/relationships/image" Target="../media/image-11-23.png"/><Relationship Id="rId24" Type="http://schemas.openxmlformats.org/officeDocument/2006/relationships/image" Target="../media/image-11-24.png"/><Relationship Id="rId25" Type="http://schemas.openxmlformats.org/officeDocument/2006/relationships/image" Target="../media/image-11-25.png"/><Relationship Id="rId26" Type="http://schemas.openxmlformats.org/officeDocument/2006/relationships/image" Target="../media/image-11-26.png"/><Relationship Id="rId27" Type="http://schemas.openxmlformats.org/officeDocument/2006/relationships/image" Target="../media/image-11-27.png"/><Relationship Id="rId28" Type="http://schemas.openxmlformats.org/officeDocument/2006/relationships/slideLayout" Target="../slideLayouts/slideLayout1.xml"/><Relationship Id="rId29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image" Target="../media/image-12-8.png"/><Relationship Id="rId9" Type="http://schemas.openxmlformats.org/officeDocument/2006/relationships/image" Target="../media/image-12-9.png"/><Relationship Id="rId10" Type="http://schemas.openxmlformats.org/officeDocument/2006/relationships/image" Target="../media/image-12-10.png"/><Relationship Id="rId11" Type="http://schemas.openxmlformats.org/officeDocument/2006/relationships/image" Target="../media/image-12-11.png"/><Relationship Id="rId12" Type="http://schemas.openxmlformats.org/officeDocument/2006/relationships/image" Target="../media/image-12-12.png"/><Relationship Id="rId13" Type="http://schemas.openxmlformats.org/officeDocument/2006/relationships/image" Target="../media/image-12-13.png"/><Relationship Id="rId14" Type="http://schemas.openxmlformats.org/officeDocument/2006/relationships/image" Target="../media/image-12-14.png"/><Relationship Id="rId15" Type="http://schemas.openxmlformats.org/officeDocument/2006/relationships/image" Target="../media/image-12-15.png"/><Relationship Id="rId16" Type="http://schemas.openxmlformats.org/officeDocument/2006/relationships/image" Target="../media/image-12-16.png"/><Relationship Id="rId17" Type="http://schemas.openxmlformats.org/officeDocument/2006/relationships/image" Target="../media/image-12-17.png"/><Relationship Id="rId18" Type="http://schemas.openxmlformats.org/officeDocument/2006/relationships/image" Target="../media/image-12-18.png"/><Relationship Id="rId19" Type="http://schemas.openxmlformats.org/officeDocument/2006/relationships/slideLayout" Target="../slideLayouts/slideLayout1.xml"/><Relationship Id="rId20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image" Target="../media/image-2-12.png"/><Relationship Id="rId13" Type="http://schemas.openxmlformats.org/officeDocument/2006/relationships/image" Target="../media/image-2-13.png"/><Relationship Id="rId14" Type="http://schemas.openxmlformats.org/officeDocument/2006/relationships/image" Target="../media/image-2-14.png"/><Relationship Id="rId15" Type="http://schemas.openxmlformats.org/officeDocument/2006/relationships/image" Target="../media/image-2-15.png"/><Relationship Id="rId16" Type="http://schemas.openxmlformats.org/officeDocument/2006/relationships/image" Target="../media/image-2-16.png"/><Relationship Id="rId17" Type="http://schemas.openxmlformats.org/officeDocument/2006/relationships/image" Target="../media/image-2-17.png"/><Relationship Id="rId18" Type="http://schemas.openxmlformats.org/officeDocument/2006/relationships/image" Target="../media/image-2-18.png"/><Relationship Id="rId19" Type="http://schemas.openxmlformats.org/officeDocument/2006/relationships/image" Target="../media/image-2-19.png"/><Relationship Id="rId20" Type="http://schemas.openxmlformats.org/officeDocument/2006/relationships/slideLayout" Target="../slideLayouts/slideLayout1.xml"/><Relationship Id="rId21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png"/><Relationship Id="rId13" Type="http://schemas.openxmlformats.org/officeDocument/2006/relationships/image" Target="../media/image-3-13.png"/><Relationship Id="rId14" Type="http://schemas.openxmlformats.org/officeDocument/2006/relationships/image" Target="../media/image-3-14.png"/><Relationship Id="rId15" Type="http://schemas.openxmlformats.org/officeDocument/2006/relationships/image" Target="../media/image-3-15.png"/><Relationship Id="rId16" Type="http://schemas.openxmlformats.org/officeDocument/2006/relationships/image" Target="../media/image-3-16.png"/><Relationship Id="rId17" Type="http://schemas.openxmlformats.org/officeDocument/2006/relationships/image" Target="../media/image-3-17.png"/><Relationship Id="rId18" Type="http://schemas.openxmlformats.org/officeDocument/2006/relationships/image" Target="../media/image-3-18.png"/><Relationship Id="rId19" Type="http://schemas.openxmlformats.org/officeDocument/2006/relationships/image" Target="../media/image-3-19.png"/><Relationship Id="rId20" Type="http://schemas.openxmlformats.org/officeDocument/2006/relationships/image" Target="../media/image-3-20.png"/><Relationship Id="rId21" Type="http://schemas.openxmlformats.org/officeDocument/2006/relationships/image" Target="../media/image-3-21.png"/><Relationship Id="rId22" Type="http://schemas.openxmlformats.org/officeDocument/2006/relationships/image" Target="../media/image-3-22.png"/><Relationship Id="rId23" Type="http://schemas.openxmlformats.org/officeDocument/2006/relationships/image" Target="../media/image-3-23.png"/><Relationship Id="rId24" Type="http://schemas.openxmlformats.org/officeDocument/2006/relationships/image" Target="../media/image-3-24.png"/><Relationship Id="rId25" Type="http://schemas.openxmlformats.org/officeDocument/2006/relationships/image" Target="../media/image-3-25.png"/><Relationship Id="rId26" Type="http://schemas.openxmlformats.org/officeDocument/2006/relationships/slideLayout" Target="../slideLayouts/slideLayout1.xml"/><Relationship Id="rId2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image" Target="../media/image-4-12.png"/><Relationship Id="rId13" Type="http://schemas.openxmlformats.org/officeDocument/2006/relationships/image" Target="../media/image-4-13.png"/><Relationship Id="rId14" Type="http://schemas.openxmlformats.org/officeDocument/2006/relationships/image" Target="../media/image-4-14.png"/><Relationship Id="rId15" Type="http://schemas.openxmlformats.org/officeDocument/2006/relationships/image" Target="../media/image-4-15.png"/><Relationship Id="rId16" Type="http://schemas.openxmlformats.org/officeDocument/2006/relationships/image" Target="../media/image-4-16.png"/><Relationship Id="rId17" Type="http://schemas.openxmlformats.org/officeDocument/2006/relationships/image" Target="../media/image-4-17.png"/><Relationship Id="rId18" Type="http://schemas.openxmlformats.org/officeDocument/2006/relationships/image" Target="../media/image-4-18.png"/><Relationship Id="rId19" Type="http://schemas.openxmlformats.org/officeDocument/2006/relationships/image" Target="../media/image-4-19.png"/><Relationship Id="rId20" Type="http://schemas.openxmlformats.org/officeDocument/2006/relationships/image" Target="../media/image-4-20.png"/><Relationship Id="rId21" Type="http://schemas.openxmlformats.org/officeDocument/2006/relationships/image" Target="../media/image-4-21.png"/><Relationship Id="rId22" Type="http://schemas.openxmlformats.org/officeDocument/2006/relationships/image" Target="../media/image-4-22.png"/><Relationship Id="rId23" Type="http://schemas.openxmlformats.org/officeDocument/2006/relationships/slideLayout" Target="../slideLayouts/slideLayout1.xml"/><Relationship Id="rId2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png"/><Relationship Id="rId13" Type="http://schemas.openxmlformats.org/officeDocument/2006/relationships/image" Target="../media/image-5-13.png"/><Relationship Id="rId14" Type="http://schemas.openxmlformats.org/officeDocument/2006/relationships/image" Target="../media/image-5-14.png"/><Relationship Id="rId15" Type="http://schemas.openxmlformats.org/officeDocument/2006/relationships/image" Target="../media/image-5-15.png"/><Relationship Id="rId16" Type="http://schemas.openxmlformats.org/officeDocument/2006/relationships/image" Target="../media/image-5-16.png"/><Relationship Id="rId17" Type="http://schemas.openxmlformats.org/officeDocument/2006/relationships/image" Target="../media/image-5-17.png"/><Relationship Id="rId18" Type="http://schemas.openxmlformats.org/officeDocument/2006/relationships/image" Target="../media/image-5-18.png"/><Relationship Id="rId19" Type="http://schemas.openxmlformats.org/officeDocument/2006/relationships/image" Target="../media/image-5-19.png"/><Relationship Id="rId20" Type="http://schemas.openxmlformats.org/officeDocument/2006/relationships/image" Target="../media/image-5-20.png"/><Relationship Id="rId21" Type="http://schemas.openxmlformats.org/officeDocument/2006/relationships/image" Target="../media/image-5-21.png"/><Relationship Id="rId22" Type="http://schemas.openxmlformats.org/officeDocument/2006/relationships/image" Target="../media/image-5-22.png"/><Relationship Id="rId23" Type="http://schemas.openxmlformats.org/officeDocument/2006/relationships/image" Target="../media/image-5-23.png"/><Relationship Id="rId24" Type="http://schemas.openxmlformats.org/officeDocument/2006/relationships/image" Target="../media/image-5-24.png"/><Relationship Id="rId25" Type="http://schemas.openxmlformats.org/officeDocument/2006/relationships/image" Target="../media/image-5-25.png"/><Relationship Id="rId26" Type="http://schemas.openxmlformats.org/officeDocument/2006/relationships/image" Target="../media/image-5-26.png"/><Relationship Id="rId27" Type="http://schemas.openxmlformats.org/officeDocument/2006/relationships/image" Target="../media/image-5-27.png"/><Relationship Id="rId28" Type="http://schemas.openxmlformats.org/officeDocument/2006/relationships/image" Target="../media/image-5-28.png"/><Relationship Id="rId29" Type="http://schemas.openxmlformats.org/officeDocument/2006/relationships/image" Target="../media/image-5-29.png"/><Relationship Id="rId30" Type="http://schemas.openxmlformats.org/officeDocument/2006/relationships/image" Target="../media/image-5-30.png"/><Relationship Id="rId31" Type="http://schemas.openxmlformats.org/officeDocument/2006/relationships/image" Target="../media/image-5-31.png"/><Relationship Id="rId32" Type="http://schemas.openxmlformats.org/officeDocument/2006/relationships/image" Target="../media/image-5-32.png"/><Relationship Id="rId33" Type="http://schemas.openxmlformats.org/officeDocument/2006/relationships/slideLayout" Target="../slideLayouts/slideLayout1.xml"/><Relationship Id="rId3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png"/><Relationship Id="rId13" Type="http://schemas.openxmlformats.org/officeDocument/2006/relationships/image" Target="../media/image-6-13.png"/><Relationship Id="rId14" Type="http://schemas.openxmlformats.org/officeDocument/2006/relationships/image" Target="../media/image-6-14.png"/><Relationship Id="rId15" Type="http://schemas.openxmlformats.org/officeDocument/2006/relationships/image" Target="../media/image-6-15.png"/><Relationship Id="rId16" Type="http://schemas.openxmlformats.org/officeDocument/2006/relationships/image" Target="../media/image-6-16.png"/><Relationship Id="rId17" Type="http://schemas.openxmlformats.org/officeDocument/2006/relationships/image" Target="../media/image-6-17.png"/><Relationship Id="rId18" Type="http://schemas.openxmlformats.org/officeDocument/2006/relationships/image" Target="../media/image-6-18.png"/><Relationship Id="rId19" Type="http://schemas.openxmlformats.org/officeDocument/2006/relationships/image" Target="../media/image-6-19.png"/><Relationship Id="rId20" Type="http://schemas.openxmlformats.org/officeDocument/2006/relationships/image" Target="../media/image-6-20.png"/><Relationship Id="rId21" Type="http://schemas.openxmlformats.org/officeDocument/2006/relationships/image" Target="../media/image-6-21.png"/><Relationship Id="rId22" Type="http://schemas.openxmlformats.org/officeDocument/2006/relationships/image" Target="../media/image-6-22.png"/><Relationship Id="rId23" Type="http://schemas.openxmlformats.org/officeDocument/2006/relationships/image" Target="../media/image-6-23.png"/><Relationship Id="rId24" Type="http://schemas.openxmlformats.org/officeDocument/2006/relationships/image" Target="../media/image-6-24.png"/><Relationship Id="rId25" Type="http://schemas.openxmlformats.org/officeDocument/2006/relationships/image" Target="../media/image-6-25.png"/><Relationship Id="rId26" Type="http://schemas.openxmlformats.org/officeDocument/2006/relationships/image" Target="../media/image-6-26.png"/><Relationship Id="rId27" Type="http://schemas.openxmlformats.org/officeDocument/2006/relationships/image" Target="../media/image-6-27.png"/><Relationship Id="rId28" Type="http://schemas.openxmlformats.org/officeDocument/2006/relationships/image" Target="../media/image-6-28.png"/><Relationship Id="rId29" Type="http://schemas.openxmlformats.org/officeDocument/2006/relationships/image" Target="../media/image-6-29.png"/><Relationship Id="rId30" Type="http://schemas.openxmlformats.org/officeDocument/2006/relationships/image" Target="../media/image-6-30.png"/><Relationship Id="rId31" Type="http://schemas.openxmlformats.org/officeDocument/2006/relationships/image" Target="../media/image-6-31.png"/><Relationship Id="rId32" Type="http://schemas.openxmlformats.org/officeDocument/2006/relationships/image" Target="../media/image-6-32.png"/><Relationship Id="rId33" Type="http://schemas.openxmlformats.org/officeDocument/2006/relationships/image" Target="../media/image-6-33.png"/><Relationship Id="rId34" Type="http://schemas.openxmlformats.org/officeDocument/2006/relationships/image" Target="../media/image-6-34.png"/><Relationship Id="rId35" Type="http://schemas.openxmlformats.org/officeDocument/2006/relationships/slideLayout" Target="../slideLayouts/slideLayout1.xml"/><Relationship Id="rId3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image" Target="../media/image-7-14.png"/><Relationship Id="rId15" Type="http://schemas.openxmlformats.org/officeDocument/2006/relationships/image" Target="../media/image-7-15.png"/><Relationship Id="rId16" Type="http://schemas.openxmlformats.org/officeDocument/2006/relationships/image" Target="../media/image-7-16.png"/><Relationship Id="rId17" Type="http://schemas.openxmlformats.org/officeDocument/2006/relationships/image" Target="../media/image-7-17.png"/><Relationship Id="rId18" Type="http://schemas.openxmlformats.org/officeDocument/2006/relationships/image" Target="../media/image-7-18.png"/><Relationship Id="rId19" Type="http://schemas.openxmlformats.org/officeDocument/2006/relationships/image" Target="../media/image-7-19.png"/><Relationship Id="rId20" Type="http://schemas.openxmlformats.org/officeDocument/2006/relationships/image" Target="../media/image-7-20.png"/><Relationship Id="rId21" Type="http://schemas.openxmlformats.org/officeDocument/2006/relationships/image" Target="../media/image-7-21.png"/><Relationship Id="rId22" Type="http://schemas.openxmlformats.org/officeDocument/2006/relationships/image" Target="../media/image-7-22.png"/><Relationship Id="rId23" Type="http://schemas.openxmlformats.org/officeDocument/2006/relationships/image" Target="../media/image-7-23.png"/><Relationship Id="rId24" Type="http://schemas.openxmlformats.org/officeDocument/2006/relationships/slideLayout" Target="../slideLayouts/slideLayout1.xml"/><Relationship Id="rId2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image" Target="../media/image-8-12.png"/><Relationship Id="rId13" Type="http://schemas.openxmlformats.org/officeDocument/2006/relationships/image" Target="../media/image-8-13.png"/><Relationship Id="rId14" Type="http://schemas.openxmlformats.org/officeDocument/2006/relationships/image" Target="../media/image-8-14.png"/><Relationship Id="rId15" Type="http://schemas.openxmlformats.org/officeDocument/2006/relationships/image" Target="../media/image-8-15.png"/><Relationship Id="rId16" Type="http://schemas.openxmlformats.org/officeDocument/2006/relationships/image" Target="../media/image-8-16.png"/><Relationship Id="rId17" Type="http://schemas.openxmlformats.org/officeDocument/2006/relationships/image" Target="../media/image-8-17.png"/><Relationship Id="rId18" Type="http://schemas.openxmlformats.org/officeDocument/2006/relationships/image" Target="../media/image-8-18.png"/><Relationship Id="rId19" Type="http://schemas.openxmlformats.org/officeDocument/2006/relationships/image" Target="../media/image-8-19.png"/><Relationship Id="rId20" Type="http://schemas.openxmlformats.org/officeDocument/2006/relationships/slideLayout" Target="../slideLayouts/slideLayout1.xml"/><Relationship Id="rId21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image" Target="../media/image-9-14.png"/><Relationship Id="rId15" Type="http://schemas.openxmlformats.org/officeDocument/2006/relationships/image" Target="../media/image-9-15.png"/><Relationship Id="rId16" Type="http://schemas.openxmlformats.org/officeDocument/2006/relationships/image" Target="../media/image-9-16.png"/><Relationship Id="rId17" Type="http://schemas.openxmlformats.org/officeDocument/2006/relationships/image" Target="../media/image-9-17.png"/><Relationship Id="rId18" Type="http://schemas.openxmlformats.org/officeDocument/2006/relationships/image" Target="../media/image-9-18.png"/><Relationship Id="rId19" Type="http://schemas.openxmlformats.org/officeDocument/2006/relationships/image" Target="../media/image-9-19.png"/><Relationship Id="rId20" Type="http://schemas.openxmlformats.org/officeDocument/2006/relationships/image" Target="../media/image-9-20.png"/><Relationship Id="rId21" Type="http://schemas.openxmlformats.org/officeDocument/2006/relationships/image" Target="../media/image-9-21.png"/><Relationship Id="rId22" Type="http://schemas.openxmlformats.org/officeDocument/2006/relationships/image" Target="../media/image-9-22.png"/><Relationship Id="rId23" Type="http://schemas.openxmlformats.org/officeDocument/2006/relationships/image" Target="../media/image-9-23.png"/><Relationship Id="rId24" Type="http://schemas.openxmlformats.org/officeDocument/2006/relationships/slideLayout" Target="../slideLayouts/slideLayout1.xml"/><Relationship Id="rId2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028700"/>
            <a:ext cx="714375" cy="5715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0" y="2057400"/>
            <a:ext cx="457200" cy="4572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400" y="4762500"/>
            <a:ext cx="342900" cy="3810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1100" y="5029200"/>
            <a:ext cx="342900" cy="4572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3429000"/>
            <a:ext cx="714375" cy="5715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47625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6400" y="2362200"/>
            <a:ext cx="1219200" cy="381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2236" y="3619500"/>
            <a:ext cx="304800" cy="3810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49019" y="3619500"/>
            <a:ext cx="342900" cy="3810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95517" y="3619500"/>
            <a:ext cx="342900" cy="3810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65046" y="3619500"/>
            <a:ext cx="390525" cy="3810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5781675"/>
            <a:ext cx="12192000" cy="10287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4800" y="6115050"/>
            <a:ext cx="190500" cy="1524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4800" y="6334125"/>
            <a:ext cx="171450" cy="13335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583019" y="6210300"/>
            <a:ext cx="133350" cy="1524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6810375"/>
            <a:ext cx="12192000" cy="47625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2421076" y="1143000"/>
            <a:ext cx="7349847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Proyecto GRADE</a:t>
            </a:r>
            <a:endParaRPr lang="en-US" sz="3600" dirty="0"/>
          </a:p>
        </p:txBody>
      </p:sp>
      <p:sp>
        <p:nvSpPr>
          <p:cNvPr id="21" name="Text 1"/>
          <p:cNvSpPr/>
          <p:nvPr/>
        </p:nvSpPr>
        <p:spPr>
          <a:xfrm>
            <a:off x="2421076" y="1752600"/>
            <a:ext cx="7349847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Avance Fase 2 (Evaluaciones)</a:t>
            </a:r>
            <a:endParaRPr lang="en-US" sz="2700" dirty="0"/>
          </a:p>
        </p:txBody>
      </p:sp>
      <p:sp>
        <p:nvSpPr>
          <p:cNvPr id="22" name="Text 2"/>
          <p:cNvSpPr/>
          <p:nvPr/>
        </p:nvSpPr>
        <p:spPr>
          <a:xfrm>
            <a:off x="2421076" y="2628900"/>
            <a:ext cx="7349847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Generación y Registro Automatizado de Evaluaciones</a:t>
            </a:r>
            <a:endParaRPr lang="en-US" sz="1800" dirty="0"/>
          </a:p>
        </p:txBody>
      </p:sp>
      <p:sp>
        <p:nvSpPr>
          <p:cNvPr id="23" name="Text 3"/>
          <p:cNvSpPr/>
          <p:nvPr/>
        </p:nvSpPr>
        <p:spPr>
          <a:xfrm>
            <a:off x="3241625" y="4076700"/>
            <a:ext cx="1231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Digitalización</a:t>
            </a:r>
            <a:endParaRPr lang="en-US" sz="1200" dirty="0"/>
          </a:p>
        </p:txBody>
      </p:sp>
      <p:sp>
        <p:nvSpPr>
          <p:cNvPr id="24" name="Text 4"/>
          <p:cNvSpPr/>
          <p:nvPr/>
        </p:nvSpPr>
        <p:spPr>
          <a:xfrm>
            <a:off x="4877246" y="4076700"/>
            <a:ext cx="13039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Centralización</a:t>
            </a:r>
            <a:endParaRPr lang="en-US" sz="1200" dirty="0"/>
          </a:p>
        </p:txBody>
      </p:sp>
      <p:sp>
        <p:nvSpPr>
          <p:cNvPr id="25" name="Text 5"/>
          <p:cNvSpPr/>
          <p:nvPr/>
        </p:nvSpPr>
        <p:spPr>
          <a:xfrm>
            <a:off x="6573441" y="4076700"/>
            <a:ext cx="142464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Automatización</a:t>
            </a:r>
            <a:endParaRPr lang="en-US" sz="1200" dirty="0"/>
          </a:p>
        </p:txBody>
      </p:sp>
      <p:sp>
        <p:nvSpPr>
          <p:cNvPr id="26" name="Text 6"/>
          <p:cNvSpPr/>
          <p:nvPr/>
        </p:nvSpPr>
        <p:spPr>
          <a:xfrm>
            <a:off x="8370243" y="4076700"/>
            <a:ext cx="6961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Análisis</a:t>
            </a:r>
            <a:endParaRPr lang="en-US" sz="1200" dirty="0"/>
          </a:p>
        </p:txBody>
      </p:sp>
      <p:sp>
        <p:nvSpPr>
          <p:cNvPr id="27" name="Text 7"/>
          <p:cNvSpPr/>
          <p:nvPr/>
        </p:nvSpPr>
        <p:spPr>
          <a:xfrm>
            <a:off x="571500" y="6086475"/>
            <a:ext cx="5718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María Fernanda Garay | Maximiliano Toledo | Rodrigo Ulloa</a:t>
            </a:r>
            <a:endParaRPr lang="en-US" sz="1200" dirty="0"/>
          </a:p>
        </p:txBody>
      </p:sp>
      <p:sp>
        <p:nvSpPr>
          <p:cNvPr id="28" name="Text 8"/>
          <p:cNvSpPr/>
          <p:nvPr/>
        </p:nvSpPr>
        <p:spPr>
          <a:xfrm>
            <a:off x="552450" y="6315075"/>
            <a:ext cx="4765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Profesor: Rodolfo Sepúlveda</a:t>
            </a:r>
            <a:endParaRPr lang="en-US" sz="1050" dirty="0"/>
          </a:p>
        </p:txBody>
      </p:sp>
      <p:sp>
        <p:nvSpPr>
          <p:cNvPr id="29" name="Text 9"/>
          <p:cNvSpPr/>
          <p:nvPr/>
        </p:nvSpPr>
        <p:spPr>
          <a:xfrm>
            <a:off x="10583019" y="6181725"/>
            <a:ext cx="156501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Octubre 2025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88773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382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019300"/>
            <a:ext cx="5600700" cy="8763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228850"/>
            <a:ext cx="457200" cy="4572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463" y="2324100"/>
            <a:ext cx="219075" cy="2667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3048000"/>
            <a:ext cx="5600700" cy="8763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3257550"/>
            <a:ext cx="457200" cy="4572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750" y="3352800"/>
            <a:ext cx="190500" cy="2667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4076700"/>
            <a:ext cx="5600700" cy="8763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" y="4286250"/>
            <a:ext cx="457200" cy="4572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" y="4381500"/>
            <a:ext cx="152400" cy="2667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0300" y="2019300"/>
            <a:ext cx="5600700" cy="8763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62700" y="2228850"/>
            <a:ext cx="457200" cy="4572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19863" y="2324100"/>
            <a:ext cx="142875" cy="2667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10300" y="3048000"/>
            <a:ext cx="5600700" cy="8763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62700" y="3257550"/>
            <a:ext cx="457200" cy="4572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96050" y="3352800"/>
            <a:ext cx="190500" cy="2667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10300" y="4076700"/>
            <a:ext cx="5600700" cy="13716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62700" y="4229100"/>
            <a:ext cx="228600" cy="3048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81000" y="5676900"/>
            <a:ext cx="5600700" cy="25146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3400" y="6210300"/>
            <a:ext cx="5295900" cy="18288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10300" y="5676900"/>
            <a:ext cx="5600700" cy="25146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62700" y="6210300"/>
            <a:ext cx="5295900" cy="18288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0" y="8496300"/>
            <a:ext cx="12192000" cy="381000"/>
          </a:xfrm>
          <a:prstGeom prst="rect">
            <a:avLst/>
          </a:prstGeom>
        </p:spPr>
      </p:pic>
      <p:sp>
        <p:nvSpPr>
          <p:cNvPr id="26" name="Text 0"/>
          <p:cNvSpPr/>
          <p:nvPr/>
        </p:nvSpPr>
        <p:spPr>
          <a:xfrm>
            <a:off x="381000" y="2286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Evaluación económica</a:t>
            </a:r>
            <a:endParaRPr lang="en-US" sz="2700" dirty="0"/>
          </a:p>
        </p:txBody>
      </p:sp>
      <p:sp>
        <p:nvSpPr>
          <p:cNvPr id="27" name="Text 1"/>
          <p:cNvSpPr/>
          <p:nvPr/>
        </p:nvSpPr>
        <p:spPr>
          <a:xfrm>
            <a:off x="381000" y="1143000"/>
            <a:ext cx="11430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Análisis financiero del proyecto GRADE</a:t>
            </a:r>
            <a:endParaRPr lang="en-US" sz="1800" dirty="0"/>
          </a:p>
        </p:txBody>
      </p:sp>
      <p:sp>
        <p:nvSpPr>
          <p:cNvPr id="28" name="Text 2"/>
          <p:cNvSpPr/>
          <p:nvPr/>
        </p:nvSpPr>
        <p:spPr>
          <a:xfrm>
            <a:off x="381000" y="1524000"/>
            <a:ext cx="13716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El análisis económico demuestra que GRADE es rentable y sostenible financieramente a largo plazo.</a:t>
            </a:r>
            <a:endParaRPr lang="en-US" sz="1350" dirty="0"/>
          </a:p>
        </p:txBody>
      </p:sp>
      <p:sp>
        <p:nvSpPr>
          <p:cNvPr id="29" name="Text 3"/>
          <p:cNvSpPr/>
          <p:nvPr/>
        </p:nvSpPr>
        <p:spPr>
          <a:xfrm>
            <a:off x="1143000" y="2171700"/>
            <a:ext cx="192077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Inversión inicial</a:t>
            </a:r>
            <a:endParaRPr lang="en-US" sz="1350" dirty="0"/>
          </a:p>
        </p:txBody>
      </p:sp>
      <p:sp>
        <p:nvSpPr>
          <p:cNvPr id="30" name="Text 4"/>
          <p:cNvSpPr/>
          <p:nvPr/>
        </p:nvSpPr>
        <p:spPr>
          <a:xfrm>
            <a:off x="1143000" y="2438400"/>
            <a:ext cx="192077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2563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$ 24,6 MM CLP</a:t>
            </a:r>
            <a:endParaRPr lang="en-US" sz="1800" dirty="0"/>
          </a:p>
        </p:txBody>
      </p:sp>
      <p:sp>
        <p:nvSpPr>
          <p:cNvPr id="31" name="Text 5"/>
          <p:cNvSpPr/>
          <p:nvPr/>
        </p:nvSpPr>
        <p:spPr>
          <a:xfrm>
            <a:off x="1143000" y="3200400"/>
            <a:ext cx="247530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Valor Actual Neto (VAN)</a:t>
            </a:r>
            <a:endParaRPr lang="en-US" sz="1350" dirty="0"/>
          </a:p>
        </p:txBody>
      </p:sp>
      <p:sp>
        <p:nvSpPr>
          <p:cNvPr id="32" name="Text 6"/>
          <p:cNvSpPr/>
          <p:nvPr/>
        </p:nvSpPr>
        <p:spPr>
          <a:xfrm>
            <a:off x="1143000" y="3467100"/>
            <a:ext cx="206275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A34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$ 71,9 MM </a:t>
            </a:r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22C55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(+) positivo</a:t>
            </a:r>
            <a:endParaRPr lang="en-US" sz="1800" dirty="0"/>
          </a:p>
        </p:txBody>
      </p:sp>
      <p:sp>
        <p:nvSpPr>
          <p:cNvPr id="33" name="Text 7"/>
          <p:cNvSpPr/>
          <p:nvPr/>
        </p:nvSpPr>
        <p:spPr>
          <a:xfrm>
            <a:off x="1143000" y="4229100"/>
            <a:ext cx="379993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Tasa Interna de Retorno (TIR)</a:t>
            </a:r>
            <a:endParaRPr lang="en-US" sz="1350" dirty="0"/>
          </a:p>
        </p:txBody>
      </p:sp>
      <p:sp>
        <p:nvSpPr>
          <p:cNvPr id="34" name="Text 8"/>
          <p:cNvSpPr/>
          <p:nvPr/>
        </p:nvSpPr>
        <p:spPr>
          <a:xfrm>
            <a:off x="1143000" y="4495800"/>
            <a:ext cx="316661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EA580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51,8 % </a:t>
            </a:r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(superior a WACC del 10,3 %)</a:t>
            </a:r>
            <a:endParaRPr lang="en-US" sz="1800" dirty="0"/>
          </a:p>
        </p:txBody>
      </p:sp>
      <p:sp>
        <p:nvSpPr>
          <p:cNvPr id="35" name="Text 9"/>
          <p:cNvSpPr/>
          <p:nvPr/>
        </p:nvSpPr>
        <p:spPr>
          <a:xfrm>
            <a:off x="6972300" y="2171700"/>
            <a:ext cx="35102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Período de Recuperación (Payback)</a:t>
            </a:r>
            <a:endParaRPr lang="en-US" sz="1350" dirty="0"/>
          </a:p>
        </p:txBody>
      </p:sp>
      <p:sp>
        <p:nvSpPr>
          <p:cNvPr id="36" name="Text 10"/>
          <p:cNvSpPr/>
          <p:nvPr/>
        </p:nvSpPr>
        <p:spPr>
          <a:xfrm>
            <a:off x="6972300" y="2438400"/>
            <a:ext cx="2925217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9333E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 años</a:t>
            </a:r>
            <a:endParaRPr lang="en-US" sz="1800" dirty="0"/>
          </a:p>
        </p:txBody>
      </p:sp>
      <p:sp>
        <p:nvSpPr>
          <p:cNvPr id="37" name="Text 11"/>
          <p:cNvSpPr/>
          <p:nvPr/>
        </p:nvSpPr>
        <p:spPr>
          <a:xfrm>
            <a:off x="6972300" y="3200400"/>
            <a:ext cx="312110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Flujo de caja acumulado (año 6)</a:t>
            </a:r>
            <a:endParaRPr lang="en-US" sz="1350" dirty="0"/>
          </a:p>
        </p:txBody>
      </p:sp>
      <p:sp>
        <p:nvSpPr>
          <p:cNvPr id="38" name="Text 12"/>
          <p:cNvSpPr/>
          <p:nvPr/>
        </p:nvSpPr>
        <p:spPr>
          <a:xfrm>
            <a:off x="6972300" y="3467100"/>
            <a:ext cx="3121104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D94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$ 286 MM</a:t>
            </a:r>
            <a:endParaRPr lang="en-US" sz="1800" dirty="0"/>
          </a:p>
        </p:txBody>
      </p:sp>
      <p:sp>
        <p:nvSpPr>
          <p:cNvPr id="39" name="Text 13"/>
          <p:cNvSpPr/>
          <p:nvPr/>
        </p:nvSpPr>
        <p:spPr>
          <a:xfrm>
            <a:off x="6705600" y="4248150"/>
            <a:ext cx="210008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Viabilidad económica</a:t>
            </a:r>
            <a:endParaRPr lang="en-US" sz="1350" dirty="0"/>
          </a:p>
        </p:txBody>
      </p:sp>
      <p:sp>
        <p:nvSpPr>
          <p:cNvPr id="40" name="Text 14"/>
          <p:cNvSpPr/>
          <p:nvPr/>
        </p:nvSpPr>
        <p:spPr>
          <a:xfrm>
            <a:off x="6362700" y="4610100"/>
            <a:ext cx="52959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El proyecto demuestra ser rentable y sostenible financieramente, con una recuperación de la inversión en un plazo corto y un VAN significativamente positivo.</a:t>
            </a:r>
            <a:endParaRPr lang="en-US" sz="1200" dirty="0"/>
          </a:p>
        </p:txBody>
      </p:sp>
      <p:sp>
        <p:nvSpPr>
          <p:cNvPr id="41" name="Text 15"/>
          <p:cNvSpPr/>
          <p:nvPr/>
        </p:nvSpPr>
        <p:spPr>
          <a:xfrm>
            <a:off x="533400" y="5829300"/>
            <a:ext cx="5295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Inversión vs. Retorno</a:t>
            </a:r>
            <a:endParaRPr lang="en-US" sz="1350" dirty="0"/>
          </a:p>
        </p:txBody>
      </p:sp>
      <p:sp>
        <p:nvSpPr>
          <p:cNvPr id="42" name="Text 16"/>
          <p:cNvSpPr/>
          <p:nvPr/>
        </p:nvSpPr>
        <p:spPr>
          <a:xfrm>
            <a:off x="6362700" y="5829300"/>
            <a:ext cx="5295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TIR vs. WACC</a:t>
            </a:r>
            <a:endParaRPr lang="en-US" sz="1350" dirty="0"/>
          </a:p>
        </p:txBody>
      </p:sp>
      <p:sp>
        <p:nvSpPr>
          <p:cNvPr id="43" name="Text 17"/>
          <p:cNvSpPr/>
          <p:nvPr/>
        </p:nvSpPr>
        <p:spPr>
          <a:xfrm>
            <a:off x="381000" y="8572500"/>
            <a:ext cx="2832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Proyecto GRADE – Avance Fase 2</a:t>
            </a:r>
            <a:endParaRPr lang="en-US" sz="1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71525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382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943100"/>
            <a:ext cx="3657600" cy="14859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2133600"/>
            <a:ext cx="457200" cy="4572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663" y="2228850"/>
            <a:ext cx="142875" cy="2667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7200" y="1943100"/>
            <a:ext cx="3657600" cy="14859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7700" y="2133600"/>
            <a:ext cx="457200" cy="4572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6763" y="2228850"/>
            <a:ext cx="219075" cy="2667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3400" y="1943100"/>
            <a:ext cx="3657600" cy="14859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43900" y="2133600"/>
            <a:ext cx="457200" cy="4572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53438" y="2228850"/>
            <a:ext cx="238125" cy="2667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00" y="3657600"/>
            <a:ext cx="3657600" cy="12954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500" y="3848100"/>
            <a:ext cx="457200" cy="4572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0563" y="3943350"/>
            <a:ext cx="219075" cy="2667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67200" y="3657600"/>
            <a:ext cx="3657600" cy="12954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57700" y="3848100"/>
            <a:ext cx="457200" cy="4572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14863" y="3943350"/>
            <a:ext cx="142875" cy="2667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53400" y="3657600"/>
            <a:ext cx="3657600" cy="12954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43900" y="3848100"/>
            <a:ext cx="457200" cy="4572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477250" y="3943350"/>
            <a:ext cx="190500" cy="2667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81000" y="5257800"/>
            <a:ext cx="11430000" cy="16764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09600" y="5524500"/>
            <a:ext cx="171450" cy="1905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09600" y="6019800"/>
            <a:ext cx="6864846" cy="762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9600" y="6019800"/>
            <a:ext cx="5148560" cy="762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03046" y="5905500"/>
            <a:ext cx="3879354" cy="80010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277600" y="6019800"/>
            <a:ext cx="190500" cy="26670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0" y="7334250"/>
            <a:ext cx="12192000" cy="381000"/>
          </a:xfrm>
          <a:prstGeom prst="rect">
            <a:avLst/>
          </a:prstGeom>
        </p:spPr>
      </p:pic>
      <p:sp>
        <p:nvSpPr>
          <p:cNvPr id="29" name="Text 0"/>
          <p:cNvSpPr/>
          <p:nvPr/>
        </p:nvSpPr>
        <p:spPr>
          <a:xfrm>
            <a:off x="381000" y="2286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Próximos pasos</a:t>
            </a:r>
            <a:endParaRPr lang="en-US" sz="2700" dirty="0"/>
          </a:p>
        </p:txBody>
      </p:sp>
      <p:sp>
        <p:nvSpPr>
          <p:cNvPr id="30" name="Text 1"/>
          <p:cNvSpPr/>
          <p:nvPr/>
        </p:nvSpPr>
        <p:spPr>
          <a:xfrm>
            <a:off x="381000" y="1143000"/>
            <a:ext cx="1371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Hoja de ruta clara para completar la fase final del proyecto</a:t>
            </a:r>
            <a:endParaRPr lang="en-US" sz="1800" dirty="0"/>
          </a:p>
        </p:txBody>
      </p:sp>
      <p:sp>
        <p:nvSpPr>
          <p:cNvPr id="31" name="Text 2"/>
          <p:cNvSpPr/>
          <p:nvPr/>
        </p:nvSpPr>
        <p:spPr>
          <a:xfrm>
            <a:off x="381000" y="1447800"/>
            <a:ext cx="13716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Existe una hoja de ruta definida para finalizar el desarrollo del MVP antes del 23 de noviembre de 2025</a:t>
            </a:r>
            <a:endParaRPr lang="en-US" sz="1350" dirty="0"/>
          </a:p>
        </p:txBody>
      </p:sp>
      <p:sp>
        <p:nvSpPr>
          <p:cNvPr id="32" name="Text 3"/>
          <p:cNvSpPr/>
          <p:nvPr/>
        </p:nvSpPr>
        <p:spPr>
          <a:xfrm>
            <a:off x="1181100" y="2133600"/>
            <a:ext cx="3200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Finalizar app móvil</a:t>
            </a:r>
            <a:endParaRPr lang="en-US" sz="1350" dirty="0"/>
          </a:p>
        </p:txBody>
      </p:sp>
      <p:sp>
        <p:nvSpPr>
          <p:cNvPr id="33" name="Text 4"/>
          <p:cNvSpPr/>
          <p:nvPr/>
        </p:nvSpPr>
        <p:spPr>
          <a:xfrm>
            <a:off x="1181100" y="2476500"/>
            <a:ext cx="26670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Completar el desarrollo de la aplicación móvil en Ionic/Angular, fundamental para la ingesta de datos OMR</a:t>
            </a:r>
            <a:endParaRPr lang="en-US" sz="1050" dirty="0"/>
          </a:p>
        </p:txBody>
      </p:sp>
      <p:sp>
        <p:nvSpPr>
          <p:cNvPr id="34" name="Text 5"/>
          <p:cNvSpPr/>
          <p:nvPr/>
        </p:nvSpPr>
        <p:spPr>
          <a:xfrm>
            <a:off x="5067300" y="2133600"/>
            <a:ext cx="3200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Integrar OCR/OMR completo</a:t>
            </a:r>
            <a:endParaRPr lang="en-US" sz="1350" dirty="0"/>
          </a:p>
        </p:txBody>
      </p:sp>
      <p:sp>
        <p:nvSpPr>
          <p:cNvPr id="35" name="Text 6"/>
          <p:cNvSpPr/>
          <p:nvPr/>
        </p:nvSpPr>
        <p:spPr>
          <a:xfrm>
            <a:off x="5067300" y="2476500"/>
            <a:ext cx="26670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Implementar la funcionalidad completa de Reconocimiento Óptico de Caracteres y Marcas para la carga automática de respuestas</a:t>
            </a:r>
            <a:endParaRPr lang="en-US" sz="1050" dirty="0"/>
          </a:p>
        </p:txBody>
      </p:sp>
      <p:sp>
        <p:nvSpPr>
          <p:cNvPr id="36" name="Text 7"/>
          <p:cNvSpPr/>
          <p:nvPr/>
        </p:nvSpPr>
        <p:spPr>
          <a:xfrm>
            <a:off x="8953500" y="2133600"/>
            <a:ext cx="3200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Consolidar motor de calificación</a:t>
            </a:r>
            <a:endParaRPr lang="en-US" sz="1350" dirty="0"/>
          </a:p>
        </p:txBody>
      </p:sp>
      <p:sp>
        <p:nvSpPr>
          <p:cNvPr id="37" name="Text 8"/>
          <p:cNvSpPr/>
          <p:nvPr/>
        </p:nvSpPr>
        <p:spPr>
          <a:xfrm>
            <a:off x="8953500" y="2476500"/>
            <a:ext cx="26670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Finalizar y optimizar el motor de calificación automática, el corazón del sistema para evaluar respuestas</a:t>
            </a:r>
            <a:endParaRPr lang="en-US" sz="1050" dirty="0"/>
          </a:p>
        </p:txBody>
      </p:sp>
      <p:sp>
        <p:nvSpPr>
          <p:cNvPr id="38" name="Text 9"/>
          <p:cNvSpPr/>
          <p:nvPr/>
        </p:nvSpPr>
        <p:spPr>
          <a:xfrm>
            <a:off x="1181100" y="3848100"/>
            <a:ext cx="3200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Módulo de reportes</a:t>
            </a:r>
            <a:endParaRPr lang="en-US" sz="1350" dirty="0"/>
          </a:p>
        </p:txBody>
      </p:sp>
      <p:sp>
        <p:nvSpPr>
          <p:cNvPr id="39" name="Text 10"/>
          <p:cNvSpPr/>
          <p:nvPr/>
        </p:nvSpPr>
        <p:spPr>
          <a:xfrm>
            <a:off x="1181100" y="4191000"/>
            <a:ext cx="26670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Crear un módulo robusto para generar reportes detallados y permitir la exportación de resultados</a:t>
            </a:r>
            <a:endParaRPr lang="en-US" sz="1050" dirty="0"/>
          </a:p>
        </p:txBody>
      </p:sp>
      <p:sp>
        <p:nvSpPr>
          <p:cNvPr id="40" name="Text 11"/>
          <p:cNvSpPr/>
          <p:nvPr/>
        </p:nvSpPr>
        <p:spPr>
          <a:xfrm>
            <a:off x="5067300" y="3848100"/>
            <a:ext cx="3200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QA final y pruebas</a:t>
            </a:r>
            <a:endParaRPr lang="en-US" sz="1350" dirty="0"/>
          </a:p>
        </p:txBody>
      </p:sp>
      <p:sp>
        <p:nvSpPr>
          <p:cNvPr id="41" name="Text 12"/>
          <p:cNvSpPr/>
          <p:nvPr/>
        </p:nvSpPr>
        <p:spPr>
          <a:xfrm>
            <a:off x="5067300" y="4191000"/>
            <a:ext cx="26670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Realizar pruebas de calidad exhaustivas y pruebas de rendimiento para asegurar la estabilidad y seguridad del sistema</a:t>
            </a:r>
            <a:endParaRPr lang="en-US" sz="1050" dirty="0"/>
          </a:p>
        </p:txBody>
      </p:sp>
      <p:sp>
        <p:nvSpPr>
          <p:cNvPr id="42" name="Text 13"/>
          <p:cNvSpPr/>
          <p:nvPr/>
        </p:nvSpPr>
        <p:spPr>
          <a:xfrm>
            <a:off x="8953500" y="3848100"/>
            <a:ext cx="3200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Preparación para deploy</a:t>
            </a:r>
            <a:endParaRPr lang="en-US" sz="1350" dirty="0"/>
          </a:p>
        </p:txBody>
      </p:sp>
      <p:sp>
        <p:nvSpPr>
          <p:cNvPr id="43" name="Text 14"/>
          <p:cNvSpPr/>
          <p:nvPr/>
        </p:nvSpPr>
        <p:spPr>
          <a:xfrm>
            <a:off x="8953500" y="4191000"/>
            <a:ext cx="2667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Configurar la infraestructura y documentar para el despliegue del MVP y entrega final</a:t>
            </a:r>
            <a:endParaRPr lang="en-US" sz="1050" dirty="0"/>
          </a:p>
        </p:txBody>
      </p:sp>
      <p:sp>
        <p:nvSpPr>
          <p:cNvPr id="44" name="Text 15"/>
          <p:cNvSpPr/>
          <p:nvPr/>
        </p:nvSpPr>
        <p:spPr>
          <a:xfrm>
            <a:off x="895350" y="5486400"/>
            <a:ext cx="10972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Hoja de ruta con fecha límite</a:t>
            </a:r>
            <a:endParaRPr lang="en-US" sz="1500" dirty="0"/>
          </a:p>
        </p:txBody>
      </p:sp>
      <p:sp>
        <p:nvSpPr>
          <p:cNvPr id="45" name="Text 16"/>
          <p:cNvSpPr/>
          <p:nvPr/>
        </p:nvSpPr>
        <p:spPr>
          <a:xfrm>
            <a:off x="518115" y="6172200"/>
            <a:ext cx="109781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Inicio Fase 3</a:t>
            </a:r>
            <a:endParaRPr lang="en-US" sz="1200" dirty="0"/>
          </a:p>
        </p:txBody>
      </p:sp>
      <p:sp>
        <p:nvSpPr>
          <p:cNvPr id="46" name="Text 17"/>
          <p:cNvSpPr/>
          <p:nvPr/>
        </p:nvSpPr>
        <p:spPr>
          <a:xfrm>
            <a:off x="518115" y="6400800"/>
            <a:ext cx="1097816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23/10/2025</a:t>
            </a:r>
            <a:endParaRPr lang="en-US" sz="1050" dirty="0"/>
          </a:p>
        </p:txBody>
      </p:sp>
      <p:sp>
        <p:nvSpPr>
          <p:cNvPr id="47" name="Text 18"/>
          <p:cNvSpPr/>
          <p:nvPr/>
        </p:nvSpPr>
        <p:spPr>
          <a:xfrm>
            <a:off x="3157463" y="6172200"/>
            <a:ext cx="174396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Tareas pendientes</a:t>
            </a:r>
            <a:endParaRPr lang="en-US" sz="1200" dirty="0"/>
          </a:p>
        </p:txBody>
      </p:sp>
      <p:sp>
        <p:nvSpPr>
          <p:cNvPr id="48" name="Text 19"/>
          <p:cNvSpPr/>
          <p:nvPr/>
        </p:nvSpPr>
        <p:spPr>
          <a:xfrm>
            <a:off x="3157463" y="6400800"/>
            <a:ext cx="174396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23/10/2025 - 22/11/2025</a:t>
            </a:r>
            <a:endParaRPr lang="en-US" sz="1050" dirty="0"/>
          </a:p>
        </p:txBody>
      </p:sp>
      <p:sp>
        <p:nvSpPr>
          <p:cNvPr id="49" name="Text 20"/>
          <p:cNvSpPr/>
          <p:nvPr/>
        </p:nvSpPr>
        <p:spPr>
          <a:xfrm>
            <a:off x="6440448" y="6172200"/>
            <a:ext cx="112799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Entrega MVP</a:t>
            </a:r>
            <a:endParaRPr lang="en-US" sz="1200" dirty="0"/>
          </a:p>
        </p:txBody>
      </p:sp>
      <p:sp>
        <p:nvSpPr>
          <p:cNvPr id="50" name="Text 21"/>
          <p:cNvSpPr/>
          <p:nvPr/>
        </p:nvSpPr>
        <p:spPr>
          <a:xfrm>
            <a:off x="6440448" y="6400800"/>
            <a:ext cx="112799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23/11/2025</a:t>
            </a:r>
            <a:endParaRPr lang="en-US" sz="1050" dirty="0"/>
          </a:p>
        </p:txBody>
      </p:sp>
      <p:sp>
        <p:nvSpPr>
          <p:cNvPr id="51" name="Text 22"/>
          <p:cNvSpPr/>
          <p:nvPr/>
        </p:nvSpPr>
        <p:spPr>
          <a:xfrm>
            <a:off x="7817346" y="6362700"/>
            <a:ext cx="438090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Fecha límite establecida: 23 de noviembre de 2025</a:t>
            </a:r>
            <a:endParaRPr lang="en-US" sz="1200" dirty="0"/>
          </a:p>
        </p:txBody>
      </p:sp>
      <p:sp>
        <p:nvSpPr>
          <p:cNvPr id="52" name="Text 23"/>
          <p:cNvSpPr/>
          <p:nvPr/>
        </p:nvSpPr>
        <p:spPr>
          <a:xfrm>
            <a:off x="381000" y="7410450"/>
            <a:ext cx="2832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Proyecto GRADE – Avance Fase 2</a:t>
            </a:r>
            <a:endParaRPr lang="en-US" sz="1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3152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382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943100"/>
            <a:ext cx="5600700" cy="1562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2133600"/>
            <a:ext cx="381000" cy="381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24790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300" y="1943100"/>
            <a:ext cx="5600700" cy="15621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0" y="2133600"/>
            <a:ext cx="381000" cy="3810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6050" y="2247900"/>
            <a:ext cx="190500" cy="1524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3733800"/>
            <a:ext cx="5600700" cy="13335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3924300"/>
            <a:ext cx="381000" cy="3810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" y="403860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0300" y="3733800"/>
            <a:ext cx="5600700" cy="13335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800" y="3924300"/>
            <a:ext cx="381000" cy="3810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34150" y="4038600"/>
            <a:ext cx="114300" cy="1524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1000" y="5372100"/>
            <a:ext cx="11430000" cy="12573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20400" y="5619750"/>
            <a:ext cx="762000" cy="7620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987088" y="5810250"/>
            <a:ext cx="428625" cy="3810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6934200"/>
            <a:ext cx="12192000" cy="3810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381000" y="2286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Reflexión y cierre</a:t>
            </a:r>
            <a:endParaRPr lang="en-US" sz="2700" dirty="0"/>
          </a:p>
        </p:txBody>
      </p:sp>
      <p:sp>
        <p:nvSpPr>
          <p:cNvPr id="21" name="Text 1"/>
          <p:cNvSpPr/>
          <p:nvPr/>
        </p:nvSpPr>
        <p:spPr>
          <a:xfrm>
            <a:off x="381000" y="1143000"/>
            <a:ext cx="11430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Conclusiones del Proyecto</a:t>
            </a:r>
            <a:endParaRPr lang="en-US" sz="1800" dirty="0"/>
          </a:p>
        </p:txBody>
      </p:sp>
      <p:sp>
        <p:nvSpPr>
          <p:cNvPr id="22" name="Text 2"/>
          <p:cNvSpPr/>
          <p:nvPr/>
        </p:nvSpPr>
        <p:spPr>
          <a:xfrm>
            <a:off x="381000" y="1447800"/>
            <a:ext cx="13716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El Proyecto GRADE ha alcanzado hitos significativos en su Fase 2, consolidando una base robusta para su desarrollo futuro.</a:t>
            </a:r>
            <a:endParaRPr lang="en-US" sz="1350" dirty="0"/>
          </a:p>
        </p:txBody>
      </p:sp>
      <p:sp>
        <p:nvSpPr>
          <p:cNvPr id="23" name="Text 3"/>
          <p:cNvSpPr/>
          <p:nvPr/>
        </p:nvSpPr>
        <p:spPr>
          <a:xfrm>
            <a:off x="1104900" y="2133600"/>
            <a:ext cx="56235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Arquitectura Escalable y Modular</a:t>
            </a:r>
            <a:endParaRPr lang="en-US" sz="1200" dirty="0"/>
          </a:p>
        </p:txBody>
      </p:sp>
      <p:sp>
        <p:nvSpPr>
          <p:cNvPr id="24" name="Text 4"/>
          <p:cNvSpPr/>
          <p:nvPr/>
        </p:nvSpPr>
        <p:spPr>
          <a:xfrm>
            <a:off x="1104900" y="2400300"/>
            <a:ext cx="46863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 ha establecido una arquitectura de sistema que no solo es eficiente en costos operativos, sino que también es inherentemente modular y escalable, permitiendo futuras expansiones y adaptaciones.</a:t>
            </a:r>
            <a:endParaRPr lang="en-US" sz="1200" dirty="0"/>
          </a:p>
        </p:txBody>
      </p:sp>
      <p:sp>
        <p:nvSpPr>
          <p:cNvPr id="25" name="Text 5"/>
          <p:cNvSpPr/>
          <p:nvPr/>
        </p:nvSpPr>
        <p:spPr>
          <a:xfrm>
            <a:off x="6934200" y="2133600"/>
            <a:ext cx="56235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Fortalecimiento del Equipo</a:t>
            </a:r>
            <a:endParaRPr lang="en-US" sz="1200" dirty="0"/>
          </a:p>
        </p:txBody>
      </p:sp>
      <p:sp>
        <p:nvSpPr>
          <p:cNvPr id="26" name="Text 6"/>
          <p:cNvSpPr/>
          <p:nvPr/>
        </p:nvSpPr>
        <p:spPr>
          <a:xfrm>
            <a:off x="6934200" y="2400300"/>
            <a:ext cx="46863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El proceso de desarrollo ha permitido al equipo fortalecer sus capacidades técnicas y de gestión, enfrentando desafíos y optimizando soluciones de manera colaborativa.</a:t>
            </a:r>
            <a:endParaRPr lang="en-US" sz="1200" dirty="0"/>
          </a:p>
        </p:txBody>
      </p:sp>
      <p:sp>
        <p:nvSpPr>
          <p:cNvPr id="27" name="Text 7"/>
          <p:cNvSpPr/>
          <p:nvPr/>
        </p:nvSpPr>
        <p:spPr>
          <a:xfrm>
            <a:off x="1104900" y="3924300"/>
            <a:ext cx="4686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Madurez del MVP</a:t>
            </a:r>
            <a:endParaRPr lang="en-US" sz="1200" dirty="0"/>
          </a:p>
        </p:txBody>
      </p:sp>
      <p:sp>
        <p:nvSpPr>
          <p:cNvPr id="28" name="Text 8"/>
          <p:cNvSpPr/>
          <p:nvPr/>
        </p:nvSpPr>
        <p:spPr>
          <a:xfrm>
            <a:off x="1104900" y="4191000"/>
            <a:ext cx="46863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 finalización de los módulos clave en esta fase ha llevado al Producto Mínimo Viable (MVP) a un estado de madurez, sentando las bases para la automatización total del ciclo de evaluaciones.</a:t>
            </a:r>
            <a:endParaRPr lang="en-US" sz="1200" dirty="0"/>
          </a:p>
        </p:txBody>
      </p:sp>
      <p:sp>
        <p:nvSpPr>
          <p:cNvPr id="29" name="Text 9"/>
          <p:cNvSpPr/>
          <p:nvPr/>
        </p:nvSpPr>
        <p:spPr>
          <a:xfrm>
            <a:off x="6934200" y="3924300"/>
            <a:ext cx="4686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Impacto Positivo</a:t>
            </a:r>
            <a:endParaRPr lang="en-US" sz="1200" dirty="0"/>
          </a:p>
        </p:txBody>
      </p:sp>
      <p:sp>
        <p:nvSpPr>
          <p:cNvPr id="30" name="Text 10"/>
          <p:cNvSpPr/>
          <p:nvPr/>
        </p:nvSpPr>
        <p:spPr>
          <a:xfrm>
            <a:off x="6934200" y="4191000"/>
            <a:ext cx="46863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El propósito fundamental del proyecto sigue siendo entregar un sistema funcional que genere un impacto positivo y transformador en la evaluación académica.</a:t>
            </a:r>
            <a:endParaRPr lang="en-US" sz="1200" dirty="0"/>
          </a:p>
        </p:txBody>
      </p:sp>
      <p:sp>
        <p:nvSpPr>
          <p:cNvPr id="31" name="Text 11"/>
          <p:cNvSpPr/>
          <p:nvPr/>
        </p:nvSpPr>
        <p:spPr>
          <a:xfrm>
            <a:off x="609600" y="5600700"/>
            <a:ext cx="10210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Próximo Objetivo</a:t>
            </a:r>
            <a:endParaRPr lang="en-US" sz="1500" dirty="0"/>
          </a:p>
        </p:txBody>
      </p:sp>
      <p:sp>
        <p:nvSpPr>
          <p:cNvPr id="32" name="Text 12"/>
          <p:cNvSpPr/>
          <p:nvPr/>
        </p:nvSpPr>
        <p:spPr>
          <a:xfrm>
            <a:off x="609600" y="5943600"/>
            <a:ext cx="10210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El siguiente objetivo es entregar un sistema funcional que impacte positivamente en la evaluación académica, consolidando así la madurez del MVP y sentando las bases para la automatización total del proceso evaluativo.</a:t>
            </a:r>
            <a:endParaRPr lang="en-US" sz="1200" dirty="0"/>
          </a:p>
        </p:txBody>
      </p:sp>
      <p:sp>
        <p:nvSpPr>
          <p:cNvPr id="33" name="Text 13"/>
          <p:cNvSpPr/>
          <p:nvPr/>
        </p:nvSpPr>
        <p:spPr>
          <a:xfrm>
            <a:off x="381000" y="7010400"/>
            <a:ext cx="2832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Proyecto GRADE – Avance Fase 2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18185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382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409825"/>
            <a:ext cx="2628900" cy="22479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650" y="2638425"/>
            <a:ext cx="609600" cy="6096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2575" y="2771775"/>
            <a:ext cx="285750" cy="3429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2409825"/>
            <a:ext cx="2628900" cy="22479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4350" y="2638425"/>
            <a:ext cx="609600" cy="6096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9613" y="2771775"/>
            <a:ext cx="219075" cy="3429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8400" y="2409825"/>
            <a:ext cx="2628900" cy="22479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58050" y="2638425"/>
            <a:ext cx="609600" cy="6096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19975" y="2771775"/>
            <a:ext cx="285750" cy="3429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82100" y="2409825"/>
            <a:ext cx="2628900" cy="22479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91750" y="2638425"/>
            <a:ext cx="609600" cy="6096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53675" y="2771775"/>
            <a:ext cx="285750" cy="3429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1000" y="4972050"/>
            <a:ext cx="11430000" cy="15240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9600" y="561975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267200" y="561975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24800" y="561975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6800850"/>
            <a:ext cx="12192000" cy="38100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381000" y="228600"/>
            <a:ext cx="13716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Objetivo general del proyecto</a:t>
            </a:r>
            <a:endParaRPr lang="en-US" sz="2700" dirty="0"/>
          </a:p>
        </p:txBody>
      </p:sp>
      <p:sp>
        <p:nvSpPr>
          <p:cNvPr id="22" name="Text 1"/>
          <p:cNvSpPr/>
          <p:nvPr/>
        </p:nvSpPr>
        <p:spPr>
          <a:xfrm>
            <a:off x="381000" y="1143000"/>
            <a:ext cx="1371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Digitalización y centralización integral del ciclo de evaluaciones académicas</a:t>
            </a:r>
            <a:endParaRPr lang="en-US" sz="1800" dirty="0"/>
          </a:p>
        </p:txBody>
      </p:sp>
      <p:sp>
        <p:nvSpPr>
          <p:cNvPr id="23" name="Text 2"/>
          <p:cNvSpPr/>
          <p:nvPr/>
        </p:nvSpPr>
        <p:spPr>
          <a:xfrm>
            <a:off x="381000" y="1562100"/>
            <a:ext cx="114300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El proyecto GRADE busca digitalizar y centralizar todo el proceso de evaluaciones académicas, optimizando los tiempos y reduciendo errores en el proceso manual.</a:t>
            </a:r>
            <a:endParaRPr lang="en-US" sz="1350" dirty="0"/>
          </a:p>
        </p:txBody>
      </p:sp>
      <p:sp>
        <p:nvSpPr>
          <p:cNvPr id="24" name="Text 3"/>
          <p:cNvSpPr/>
          <p:nvPr/>
        </p:nvSpPr>
        <p:spPr>
          <a:xfrm>
            <a:off x="456902" y="3400425"/>
            <a:ext cx="247709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Creación de preguntas</a:t>
            </a:r>
            <a:endParaRPr lang="en-US" sz="1500" dirty="0"/>
          </a:p>
        </p:txBody>
      </p:sp>
      <p:sp>
        <p:nvSpPr>
          <p:cNvPr id="25" name="Text 4"/>
          <p:cNvSpPr/>
          <p:nvPr/>
        </p:nvSpPr>
        <p:spPr>
          <a:xfrm>
            <a:off x="609600" y="3743325"/>
            <a:ext cx="21717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Facilitar la elaboración y gestión de un banco de preguntas</a:t>
            </a:r>
            <a:endParaRPr lang="en-US" sz="1200" dirty="0"/>
          </a:p>
        </p:txBody>
      </p:sp>
      <p:sp>
        <p:nvSpPr>
          <p:cNvPr id="26" name="Text 5"/>
          <p:cNvSpPr/>
          <p:nvPr/>
        </p:nvSpPr>
        <p:spPr>
          <a:xfrm>
            <a:off x="3358649" y="3400425"/>
            <a:ext cx="254085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Generación de pruebas</a:t>
            </a:r>
            <a:endParaRPr lang="en-US" sz="1500" dirty="0"/>
          </a:p>
        </p:txBody>
      </p:sp>
      <p:sp>
        <p:nvSpPr>
          <p:cNvPr id="27" name="Text 6"/>
          <p:cNvSpPr/>
          <p:nvPr/>
        </p:nvSpPr>
        <p:spPr>
          <a:xfrm>
            <a:off x="3543300" y="3743325"/>
            <a:ext cx="21717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Automatizar la creación de exámenes a partir del banco de preguntas</a:t>
            </a:r>
            <a:endParaRPr lang="en-US" sz="1200" dirty="0"/>
          </a:p>
        </p:txBody>
      </p:sp>
      <p:sp>
        <p:nvSpPr>
          <p:cNvPr id="28" name="Text 7"/>
          <p:cNvSpPr/>
          <p:nvPr/>
        </p:nvSpPr>
        <p:spPr>
          <a:xfrm>
            <a:off x="6286083" y="3400425"/>
            <a:ext cx="255353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Calificación automática</a:t>
            </a:r>
            <a:endParaRPr lang="en-US" sz="1500" dirty="0"/>
          </a:p>
        </p:txBody>
      </p:sp>
      <p:sp>
        <p:nvSpPr>
          <p:cNvPr id="29" name="Text 8"/>
          <p:cNvSpPr/>
          <p:nvPr/>
        </p:nvSpPr>
        <p:spPr>
          <a:xfrm>
            <a:off x="6477000" y="3743325"/>
            <a:ext cx="21717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Implementar sistemas para la corrección eficiente de las evaluaciones</a:t>
            </a:r>
            <a:endParaRPr lang="en-US" sz="1200" dirty="0"/>
          </a:p>
        </p:txBody>
      </p:sp>
      <p:sp>
        <p:nvSpPr>
          <p:cNvPr id="30" name="Text 9"/>
          <p:cNvSpPr/>
          <p:nvPr/>
        </p:nvSpPr>
        <p:spPr>
          <a:xfrm>
            <a:off x="9486424" y="3400425"/>
            <a:ext cx="202025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Registro y análisis</a:t>
            </a:r>
            <a:endParaRPr lang="en-US" sz="1500" dirty="0"/>
          </a:p>
        </p:txBody>
      </p:sp>
      <p:sp>
        <p:nvSpPr>
          <p:cNvPr id="31" name="Text 10"/>
          <p:cNvSpPr/>
          <p:nvPr/>
        </p:nvSpPr>
        <p:spPr>
          <a:xfrm>
            <a:off x="9410700" y="3743325"/>
            <a:ext cx="21717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Centralizar los datos de rendimiento y ofrecer herramientas para su análisis</a:t>
            </a:r>
            <a:endParaRPr lang="en-US" sz="1200" dirty="0"/>
          </a:p>
        </p:txBody>
      </p:sp>
      <p:sp>
        <p:nvSpPr>
          <p:cNvPr id="32" name="Text 11"/>
          <p:cNvSpPr/>
          <p:nvPr/>
        </p:nvSpPr>
        <p:spPr>
          <a:xfrm>
            <a:off x="609600" y="5200650"/>
            <a:ext cx="10972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Propósito de GRADE</a:t>
            </a:r>
            <a:endParaRPr lang="en-US" sz="1500" dirty="0"/>
          </a:p>
        </p:txBody>
      </p:sp>
      <p:sp>
        <p:nvSpPr>
          <p:cNvPr id="33" name="Text 12"/>
          <p:cNvSpPr/>
          <p:nvPr/>
        </p:nvSpPr>
        <p:spPr>
          <a:xfrm>
            <a:off x="876300" y="5581650"/>
            <a:ext cx="33909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Establecerse como una herramienta integral y esencial para docentes y coordinadores académicos</a:t>
            </a:r>
            <a:endParaRPr lang="en-US" sz="1200" dirty="0"/>
          </a:p>
        </p:txBody>
      </p:sp>
      <p:sp>
        <p:nvSpPr>
          <p:cNvPr id="34" name="Text 13"/>
          <p:cNvSpPr/>
          <p:nvPr/>
        </p:nvSpPr>
        <p:spPr>
          <a:xfrm>
            <a:off x="4533900" y="5581650"/>
            <a:ext cx="3390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Reducir significativamente los tiempos dedicados a tareas administrativas</a:t>
            </a:r>
            <a:endParaRPr lang="en-US" sz="1200" dirty="0"/>
          </a:p>
        </p:txBody>
      </p:sp>
      <p:sp>
        <p:nvSpPr>
          <p:cNvPr id="35" name="Text 14"/>
          <p:cNvSpPr/>
          <p:nvPr/>
        </p:nvSpPr>
        <p:spPr>
          <a:xfrm>
            <a:off x="8191500" y="5581650"/>
            <a:ext cx="3390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Minimizar los errores inherentes a los métodos manuales</a:t>
            </a:r>
            <a:endParaRPr lang="en-US" sz="1200" dirty="0"/>
          </a:p>
        </p:txBody>
      </p:sp>
      <p:sp>
        <p:nvSpPr>
          <p:cNvPr id="36" name="Text 15"/>
          <p:cNvSpPr/>
          <p:nvPr/>
        </p:nvSpPr>
        <p:spPr>
          <a:xfrm>
            <a:off x="381000" y="6877050"/>
            <a:ext cx="2832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Proyecto GRADE – Avance Fase 2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382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24000"/>
            <a:ext cx="11430000" cy="28575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038350"/>
            <a:ext cx="5600700" cy="14097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2228850"/>
            <a:ext cx="381000" cy="3810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750" y="2286000"/>
            <a:ext cx="190500" cy="2667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" y="2762250"/>
            <a:ext cx="133350" cy="152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700" y="306705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0300" y="2038350"/>
            <a:ext cx="5600700" cy="14097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0800" y="2228850"/>
            <a:ext cx="381000" cy="3810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81763" y="2286000"/>
            <a:ext cx="219075" cy="2667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58000" y="2762250"/>
            <a:ext cx="114300" cy="1524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0" y="3067050"/>
            <a:ext cx="133350" cy="1524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1000" y="3676650"/>
            <a:ext cx="5600700" cy="165735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1500" y="3867150"/>
            <a:ext cx="381000" cy="3810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2938" y="3924300"/>
            <a:ext cx="238125" cy="2667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1500" y="4667250"/>
            <a:ext cx="5219700" cy="9525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1500" y="4667250"/>
            <a:ext cx="4175671" cy="9525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1500" y="4953000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10300" y="3676650"/>
            <a:ext cx="5600700" cy="165735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00800" y="3867150"/>
            <a:ext cx="381000" cy="3810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96050" y="3924300"/>
            <a:ext cx="190500" cy="2667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81000" y="5562600"/>
            <a:ext cx="11430000" cy="6858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23875" y="5695950"/>
            <a:ext cx="114300" cy="1524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381000" y="2286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Resumen de la fase 2</a:t>
            </a:r>
            <a:endParaRPr lang="en-US" sz="2700" dirty="0"/>
          </a:p>
        </p:txBody>
      </p:sp>
      <p:sp>
        <p:nvSpPr>
          <p:cNvPr id="28" name="Text 1"/>
          <p:cNvSpPr/>
          <p:nvPr/>
        </p:nvSpPr>
        <p:spPr>
          <a:xfrm>
            <a:off x="381000" y="1066800"/>
            <a:ext cx="11430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Avances significativos (70% del MVP)</a:t>
            </a:r>
            <a:endParaRPr lang="en-US" sz="1800" dirty="0"/>
          </a:p>
        </p:txBody>
      </p:sp>
      <p:sp>
        <p:nvSpPr>
          <p:cNvPr id="29" name="Text 2"/>
          <p:cNvSpPr/>
          <p:nvPr/>
        </p:nvSpPr>
        <p:spPr>
          <a:xfrm>
            <a:off x="5625926" y="1552575"/>
            <a:ext cx="112817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70% del MVP</a:t>
            </a:r>
            <a:endParaRPr lang="en-US" sz="1200" dirty="0"/>
          </a:p>
        </p:txBody>
      </p:sp>
      <p:sp>
        <p:nvSpPr>
          <p:cNvPr id="30" name="Text 3"/>
          <p:cNvSpPr/>
          <p:nvPr/>
        </p:nvSpPr>
        <p:spPr>
          <a:xfrm>
            <a:off x="1066800" y="2286000"/>
            <a:ext cx="21843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Módulos Completos</a:t>
            </a:r>
            <a:endParaRPr lang="en-US" sz="1500" dirty="0"/>
          </a:p>
        </p:txBody>
      </p:sp>
      <p:sp>
        <p:nvSpPr>
          <p:cNvPr id="31" name="Text 4"/>
          <p:cNvSpPr/>
          <p:nvPr/>
        </p:nvSpPr>
        <p:spPr>
          <a:xfrm>
            <a:off x="1238250" y="2724150"/>
            <a:ext cx="1657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Banco de Preguntas</a:t>
            </a:r>
            <a:endParaRPr lang="en-US" sz="1200" dirty="0"/>
          </a:p>
        </p:txBody>
      </p:sp>
      <p:sp>
        <p:nvSpPr>
          <p:cNvPr id="32" name="Text 5"/>
          <p:cNvSpPr/>
          <p:nvPr/>
        </p:nvSpPr>
        <p:spPr>
          <a:xfrm>
            <a:off x="1257300" y="3028950"/>
            <a:ext cx="20231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Gestión de Evaluaciones</a:t>
            </a:r>
            <a:endParaRPr lang="en-US" sz="1200" dirty="0"/>
          </a:p>
        </p:txBody>
      </p:sp>
      <p:sp>
        <p:nvSpPr>
          <p:cNvPr id="33" name="Text 6"/>
          <p:cNvSpPr/>
          <p:nvPr/>
        </p:nvSpPr>
        <p:spPr>
          <a:xfrm>
            <a:off x="6896100" y="2286000"/>
            <a:ext cx="2287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Nuevas Capacidades</a:t>
            </a:r>
            <a:endParaRPr lang="en-US" sz="1500" dirty="0"/>
          </a:p>
        </p:txBody>
      </p:sp>
      <p:sp>
        <p:nvSpPr>
          <p:cNvPr id="34" name="Text 7"/>
          <p:cNvSpPr/>
          <p:nvPr/>
        </p:nvSpPr>
        <p:spPr>
          <a:xfrm>
            <a:off x="7048500" y="2724150"/>
            <a:ext cx="298894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Generación de evaluaciones en PDF</a:t>
            </a:r>
            <a:endParaRPr lang="en-US" sz="1200" dirty="0"/>
          </a:p>
        </p:txBody>
      </p:sp>
      <p:sp>
        <p:nvSpPr>
          <p:cNvPr id="35" name="Text 8"/>
          <p:cNvSpPr/>
          <p:nvPr/>
        </p:nvSpPr>
        <p:spPr>
          <a:xfrm>
            <a:off x="7067550" y="3028950"/>
            <a:ext cx="318218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Código QR único para cada evaluación</a:t>
            </a:r>
            <a:endParaRPr lang="en-US" sz="1200" dirty="0"/>
          </a:p>
        </p:txBody>
      </p:sp>
      <p:sp>
        <p:nvSpPr>
          <p:cNvPr id="36" name="Text 9"/>
          <p:cNvSpPr/>
          <p:nvPr/>
        </p:nvSpPr>
        <p:spPr>
          <a:xfrm>
            <a:off x="1066800" y="3924300"/>
            <a:ext cx="188452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Desarrollo Actual</a:t>
            </a:r>
            <a:endParaRPr lang="en-US" sz="1500" dirty="0"/>
          </a:p>
        </p:txBody>
      </p:sp>
      <p:sp>
        <p:nvSpPr>
          <p:cNvPr id="37" name="Text 10"/>
          <p:cNvSpPr/>
          <p:nvPr/>
        </p:nvSpPr>
        <p:spPr>
          <a:xfrm>
            <a:off x="571500" y="4362450"/>
            <a:ext cx="115550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Web Frontend</a:t>
            </a:r>
            <a:endParaRPr lang="en-US" sz="1200" dirty="0"/>
          </a:p>
        </p:txBody>
      </p:sp>
      <p:sp>
        <p:nvSpPr>
          <p:cNvPr id="38" name="Text 11"/>
          <p:cNvSpPr/>
          <p:nvPr/>
        </p:nvSpPr>
        <p:spPr>
          <a:xfrm>
            <a:off x="4766370" y="4362450"/>
            <a:ext cx="122979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80% completo</a:t>
            </a:r>
            <a:endParaRPr lang="en-US" sz="1200" dirty="0"/>
          </a:p>
        </p:txBody>
      </p:sp>
      <p:sp>
        <p:nvSpPr>
          <p:cNvPr id="39" name="Text 12"/>
          <p:cNvSpPr/>
          <p:nvPr/>
        </p:nvSpPr>
        <p:spPr>
          <a:xfrm>
            <a:off x="800100" y="4914900"/>
            <a:ext cx="225653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Backend Node.js </a:t>
            </a:r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6A34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operativo</a:t>
            </a:r>
            <a:endParaRPr lang="en-US" sz="1200" dirty="0"/>
          </a:p>
        </p:txBody>
      </p:sp>
      <p:sp>
        <p:nvSpPr>
          <p:cNvPr id="40" name="Text 13"/>
          <p:cNvSpPr/>
          <p:nvPr/>
        </p:nvSpPr>
        <p:spPr>
          <a:xfrm>
            <a:off x="6896100" y="3924300"/>
            <a:ext cx="346829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Impacto de QR en Evaluaciones</a:t>
            </a:r>
            <a:endParaRPr lang="en-US" sz="1500" dirty="0"/>
          </a:p>
        </p:txBody>
      </p:sp>
      <p:sp>
        <p:nvSpPr>
          <p:cNvPr id="41" name="Text 14"/>
          <p:cNvSpPr/>
          <p:nvPr/>
        </p:nvSpPr>
        <p:spPr>
          <a:xfrm>
            <a:off x="6719739" y="4362450"/>
            <a:ext cx="203879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9333E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50%</a:t>
            </a:r>
            <a:endParaRPr lang="en-US" sz="2250" dirty="0"/>
          </a:p>
        </p:txBody>
      </p:sp>
      <p:sp>
        <p:nvSpPr>
          <p:cNvPr id="42" name="Text 15"/>
          <p:cNvSpPr/>
          <p:nvPr/>
        </p:nvSpPr>
        <p:spPr>
          <a:xfrm>
            <a:off x="6515859" y="4705350"/>
            <a:ext cx="2446556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Aumento en eficiencia de escaneo</a:t>
            </a:r>
            <a:endParaRPr lang="en-US" sz="1050" dirty="0"/>
          </a:p>
        </p:txBody>
      </p:sp>
      <p:sp>
        <p:nvSpPr>
          <p:cNvPr id="43" name="Text 16"/>
          <p:cNvSpPr/>
          <p:nvPr/>
        </p:nvSpPr>
        <p:spPr>
          <a:xfrm>
            <a:off x="9396413" y="4362450"/>
            <a:ext cx="19050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9333E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25%</a:t>
            </a:r>
            <a:endParaRPr lang="en-US" sz="2250" dirty="0"/>
          </a:p>
        </p:txBody>
      </p:sp>
      <p:sp>
        <p:nvSpPr>
          <p:cNvPr id="44" name="Text 17"/>
          <p:cNvSpPr/>
          <p:nvPr/>
        </p:nvSpPr>
        <p:spPr>
          <a:xfrm>
            <a:off x="9205913" y="4705350"/>
            <a:ext cx="2286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Mejora en tiempos de respuesta</a:t>
            </a:r>
            <a:endParaRPr lang="en-US" sz="1050" dirty="0"/>
          </a:p>
        </p:txBody>
      </p:sp>
      <p:sp>
        <p:nvSpPr>
          <p:cNvPr id="45" name="Text 18"/>
          <p:cNvSpPr/>
          <p:nvPr/>
        </p:nvSpPr>
        <p:spPr>
          <a:xfrm>
            <a:off x="495300" y="5676900"/>
            <a:ext cx="11201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Estos avances tangibles significan que el sistema GRADE ya posee la capacidad de crear, publicar y exportar pruebas de evaluación, las cuales están listas para ser aplicadas en entornos académicos.</a:t>
            </a:r>
            <a:endParaRPr lang="en-US" sz="1200" dirty="0"/>
          </a:p>
        </p:txBody>
      </p:sp>
      <p:sp>
        <p:nvSpPr>
          <p:cNvPr id="46" name="Text 19"/>
          <p:cNvSpPr/>
          <p:nvPr/>
        </p:nvSpPr>
        <p:spPr>
          <a:xfrm>
            <a:off x="381000" y="6553200"/>
            <a:ext cx="2832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Proyecto GRADE – Avance Fase 2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60095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382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752600"/>
            <a:ext cx="3682901" cy="17907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943100"/>
            <a:ext cx="381000" cy="381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75" y="2057400"/>
            <a:ext cx="171450" cy="1524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4401" y="1752600"/>
            <a:ext cx="3683050" cy="17907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4901" y="1943100"/>
            <a:ext cx="381000" cy="3810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8251" y="2057400"/>
            <a:ext cx="114300" cy="1524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7950" y="1752600"/>
            <a:ext cx="3682901" cy="17907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18450" y="1943100"/>
            <a:ext cx="381000" cy="3810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32750" y="205740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00" y="3733800"/>
            <a:ext cx="3682901" cy="17907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500" y="3924300"/>
            <a:ext cx="381000" cy="3810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6750" y="4038600"/>
            <a:ext cx="190500" cy="1524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54401" y="3733800"/>
            <a:ext cx="3683050" cy="17907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44901" y="3924300"/>
            <a:ext cx="381000" cy="3810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78251" y="4038600"/>
            <a:ext cx="114300" cy="1524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27950" y="3733800"/>
            <a:ext cx="3682901" cy="17907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18450" y="3924300"/>
            <a:ext cx="381000" cy="3810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432750" y="403860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81000" y="5753100"/>
            <a:ext cx="11430000" cy="12192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7219950"/>
            <a:ext cx="12192000" cy="38100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381000" y="2286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Control de cambios clave</a:t>
            </a:r>
            <a:endParaRPr lang="en-US" sz="2700" dirty="0"/>
          </a:p>
        </p:txBody>
      </p:sp>
      <p:sp>
        <p:nvSpPr>
          <p:cNvPr id="25" name="Text 1"/>
          <p:cNvSpPr/>
          <p:nvPr/>
        </p:nvSpPr>
        <p:spPr>
          <a:xfrm>
            <a:off x="381000" y="1066800"/>
            <a:ext cx="114300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Durante la Fase 2, se implementaron cambios estratégicos para optimizar el desarrollo y la funcionalidad del Proyecto GRADE, manteniendo el alcance funcional del MVP.</a:t>
            </a:r>
            <a:endParaRPr lang="en-US" sz="1350" dirty="0"/>
          </a:p>
        </p:txBody>
      </p:sp>
      <p:sp>
        <p:nvSpPr>
          <p:cNvPr id="26" name="Text 2"/>
          <p:cNvSpPr/>
          <p:nvPr/>
        </p:nvSpPr>
        <p:spPr>
          <a:xfrm>
            <a:off x="1066800" y="2000250"/>
            <a:ext cx="99048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Frontend</a:t>
            </a:r>
            <a:endParaRPr lang="en-US" sz="1500" dirty="0"/>
          </a:p>
        </p:txBody>
      </p:sp>
      <p:sp>
        <p:nvSpPr>
          <p:cNvPr id="27" name="Text 3"/>
          <p:cNvSpPr/>
          <p:nvPr/>
        </p:nvSpPr>
        <p:spPr>
          <a:xfrm>
            <a:off x="571500" y="2438400"/>
            <a:ext cx="3301901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Migración a Next.js para aprovechar las capacidades de Server-Side Rendering (SSR) y mejorar el desempeño general de la aplicación web.</a:t>
            </a:r>
            <a:endParaRPr lang="en-US" sz="1200" dirty="0"/>
          </a:p>
        </p:txBody>
      </p:sp>
      <p:sp>
        <p:nvSpPr>
          <p:cNvPr id="28" name="Text 4"/>
          <p:cNvSpPr/>
          <p:nvPr/>
        </p:nvSpPr>
        <p:spPr>
          <a:xfrm>
            <a:off x="4940201" y="2000250"/>
            <a:ext cx="181665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Aplicación móvil</a:t>
            </a:r>
            <a:endParaRPr lang="en-US" sz="1500" dirty="0"/>
          </a:p>
        </p:txBody>
      </p:sp>
      <p:sp>
        <p:nvSpPr>
          <p:cNvPr id="29" name="Text 5"/>
          <p:cNvSpPr/>
          <p:nvPr/>
        </p:nvSpPr>
        <p:spPr>
          <a:xfrm>
            <a:off x="4444901" y="2438400"/>
            <a:ext cx="33020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Cambio a Ionic + Angular para mayor compatibilidad y eficiencia en la creación de la aplicación para la ingesta de datos OMR.</a:t>
            </a:r>
            <a:endParaRPr lang="en-US" sz="1200" dirty="0"/>
          </a:p>
        </p:txBody>
      </p:sp>
      <p:sp>
        <p:nvSpPr>
          <p:cNvPr id="30" name="Text 6"/>
          <p:cNvSpPr/>
          <p:nvPr/>
        </p:nvSpPr>
        <p:spPr>
          <a:xfrm>
            <a:off x="8813750" y="2000250"/>
            <a:ext cx="182951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Alcance del MVP</a:t>
            </a:r>
            <a:endParaRPr lang="en-US" sz="1500" dirty="0"/>
          </a:p>
        </p:txBody>
      </p:sp>
      <p:sp>
        <p:nvSpPr>
          <p:cNvPr id="31" name="Text 7"/>
          <p:cNvSpPr/>
          <p:nvPr/>
        </p:nvSpPr>
        <p:spPr>
          <a:xfrm>
            <a:off x="8318450" y="2438400"/>
            <a:ext cx="3301901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Limitación inicial a los roles de Docentes y Coordinadores para enfocar los esfuerzos de desarrollo en las funcionalidades esenciales.</a:t>
            </a:r>
            <a:endParaRPr lang="en-US" sz="1200" dirty="0"/>
          </a:p>
        </p:txBody>
      </p:sp>
      <p:sp>
        <p:nvSpPr>
          <p:cNvPr id="32" name="Text 8"/>
          <p:cNvSpPr/>
          <p:nvPr/>
        </p:nvSpPr>
        <p:spPr>
          <a:xfrm>
            <a:off x="1066800" y="3981450"/>
            <a:ext cx="257853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API (OpenAPI/Swagger)</a:t>
            </a:r>
            <a:endParaRPr lang="en-US" sz="1500" dirty="0"/>
          </a:p>
        </p:txBody>
      </p:sp>
      <p:sp>
        <p:nvSpPr>
          <p:cNvPr id="33" name="Text 9"/>
          <p:cNvSpPr/>
          <p:nvPr/>
        </p:nvSpPr>
        <p:spPr>
          <a:xfrm>
            <a:off x="571500" y="4419600"/>
            <a:ext cx="3301901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Pospuesta la implementación de la documentación de la API para la Fase 3, priorizando el desarrollo de funcionalidades críticas.</a:t>
            </a:r>
            <a:endParaRPr lang="en-US" sz="1200" dirty="0"/>
          </a:p>
        </p:txBody>
      </p:sp>
      <p:sp>
        <p:nvSpPr>
          <p:cNvPr id="34" name="Text 10"/>
          <p:cNvSpPr/>
          <p:nvPr/>
        </p:nvSpPr>
        <p:spPr>
          <a:xfrm>
            <a:off x="4940201" y="3981450"/>
            <a:ext cx="141410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QA enfocado</a:t>
            </a:r>
            <a:endParaRPr lang="en-US" sz="1500" dirty="0"/>
          </a:p>
        </p:txBody>
      </p:sp>
      <p:sp>
        <p:nvSpPr>
          <p:cNvPr id="35" name="Text 11"/>
          <p:cNvSpPr/>
          <p:nvPr/>
        </p:nvSpPr>
        <p:spPr>
          <a:xfrm>
            <a:off x="4444901" y="4419600"/>
            <a:ext cx="330205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Centrado principal de las actividades de Quality Assurance en el módulo de "Banco de Preguntas" para asegurar su robustez y fiabilidad.</a:t>
            </a:r>
            <a:endParaRPr lang="en-US" sz="1200" dirty="0"/>
          </a:p>
        </p:txBody>
      </p:sp>
      <p:sp>
        <p:nvSpPr>
          <p:cNvPr id="36" name="Text 12"/>
          <p:cNvSpPr/>
          <p:nvPr/>
        </p:nvSpPr>
        <p:spPr>
          <a:xfrm>
            <a:off x="8813750" y="3981450"/>
            <a:ext cx="140946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Módulo OMR</a:t>
            </a:r>
            <a:endParaRPr lang="en-US" sz="1500" dirty="0"/>
          </a:p>
        </p:txBody>
      </p:sp>
      <p:sp>
        <p:nvSpPr>
          <p:cNvPr id="37" name="Text 13"/>
          <p:cNvSpPr/>
          <p:nvPr/>
        </p:nvSpPr>
        <p:spPr>
          <a:xfrm>
            <a:off x="8318450" y="4419600"/>
            <a:ext cx="3301901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Retraso en el desarrollo completo del módulo de Optical Mark Recognition, con carga de respuestas vía CSV como solución provisional.</a:t>
            </a:r>
            <a:endParaRPr lang="en-US" sz="1200" dirty="0"/>
          </a:p>
        </p:txBody>
      </p:sp>
      <p:sp>
        <p:nvSpPr>
          <p:cNvPr id="38" name="Text 14"/>
          <p:cNvSpPr/>
          <p:nvPr/>
        </p:nvSpPr>
        <p:spPr>
          <a:xfrm>
            <a:off x="571500" y="5943600"/>
            <a:ext cx="11049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Impacto de Cambios</a:t>
            </a:r>
            <a:endParaRPr lang="en-US" sz="1500" dirty="0"/>
          </a:p>
        </p:txBody>
      </p:sp>
      <p:sp>
        <p:nvSpPr>
          <p:cNvPr id="39" name="Text 15"/>
          <p:cNvSpPr/>
          <p:nvPr/>
        </p:nvSpPr>
        <p:spPr>
          <a:xfrm>
            <a:off x="571500" y="6324600"/>
            <a:ext cx="11049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Estas modificaciones fueron cruciales para optimizar el rendimiento del sistema y asegurar una mayor coherencia tecnológica en el proyecto. Los ajustes permitieron mantener el alcance funcional del MVP, al tiempo que se mejoraba la base técnica para futuras expansiones.</a:t>
            </a:r>
            <a:endParaRPr lang="en-US" sz="1200" dirty="0"/>
          </a:p>
        </p:txBody>
      </p:sp>
      <p:sp>
        <p:nvSpPr>
          <p:cNvPr id="40" name="Text 16"/>
          <p:cNvSpPr/>
          <p:nvPr/>
        </p:nvSpPr>
        <p:spPr>
          <a:xfrm>
            <a:off x="381000" y="7296150"/>
            <a:ext cx="2832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Proyecto GRADE – Avance Fase 2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954405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382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3505200"/>
            <a:ext cx="19050" cy="762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505200"/>
            <a:ext cx="1905000" cy="1905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3505200"/>
            <a:ext cx="1905000" cy="1905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4076700"/>
            <a:ext cx="19050" cy="7620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0" y="4076700"/>
            <a:ext cx="19050" cy="7620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4838700"/>
            <a:ext cx="1905000" cy="1905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000" y="4838700"/>
            <a:ext cx="1905000" cy="1905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05200" y="1795463"/>
            <a:ext cx="2438400" cy="16383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57700" y="1947863"/>
            <a:ext cx="533400" cy="533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95813" y="2062163"/>
            <a:ext cx="257175" cy="3048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48400" y="1795463"/>
            <a:ext cx="2438400" cy="16383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900" y="1947863"/>
            <a:ext cx="533400" cy="5334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1875" y="2062163"/>
            <a:ext cx="171450" cy="3048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05200" y="3814763"/>
            <a:ext cx="2438400" cy="16383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57700" y="3967163"/>
            <a:ext cx="533400" cy="5334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10100" y="4081463"/>
            <a:ext cx="228600" cy="3048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48400" y="3814763"/>
            <a:ext cx="2438400" cy="16383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00900" y="3967163"/>
            <a:ext cx="533400" cy="5334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367587" y="4081463"/>
            <a:ext cx="200025" cy="3048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267200" y="5834063"/>
            <a:ext cx="3657600" cy="1914525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829300" y="5986463"/>
            <a:ext cx="533400" cy="5334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953125" y="6100763"/>
            <a:ext cx="285750" cy="3048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506789" y="6977063"/>
            <a:ext cx="238125" cy="26670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266408" y="7148513"/>
            <a:ext cx="190500" cy="26670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736407" y="6977063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81000" y="7905750"/>
            <a:ext cx="11430000" cy="1028700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33400" y="8439150"/>
            <a:ext cx="171450" cy="152400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292501" y="8439150"/>
            <a:ext cx="133350" cy="152400"/>
          </a:xfrm>
          <a:prstGeom prst="rect">
            <a:avLst/>
          </a:prstGeom>
        </p:spPr>
      </p:pic>
      <p:pic>
        <p:nvPicPr>
          <p:cNvPr id="32" name="Image 30" descr="preencode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051750" y="8439150"/>
            <a:ext cx="95250" cy="152400"/>
          </a:xfrm>
          <a:prstGeom prst="rect">
            <a:avLst/>
          </a:prstGeom>
        </p:spPr>
      </p:pic>
      <p:pic>
        <p:nvPicPr>
          <p:cNvPr id="33" name="Image 31" descr="preencoded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0" y="9163050"/>
            <a:ext cx="12192000" cy="381000"/>
          </a:xfrm>
          <a:prstGeom prst="rect">
            <a:avLst/>
          </a:prstGeom>
        </p:spPr>
      </p:pic>
      <p:sp>
        <p:nvSpPr>
          <p:cNvPr id="34" name="Text 0"/>
          <p:cNvSpPr/>
          <p:nvPr/>
        </p:nvSpPr>
        <p:spPr>
          <a:xfrm>
            <a:off x="381000" y="2286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Arquitectura del sistema</a:t>
            </a:r>
            <a:endParaRPr lang="en-US" sz="2700" dirty="0"/>
          </a:p>
        </p:txBody>
      </p:sp>
      <p:sp>
        <p:nvSpPr>
          <p:cNvPr id="35" name="Text 1"/>
          <p:cNvSpPr/>
          <p:nvPr/>
        </p:nvSpPr>
        <p:spPr>
          <a:xfrm>
            <a:off x="381000" y="1066800"/>
            <a:ext cx="1371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Estructura multicapa del proyecto que integra diversas tecnologías</a:t>
            </a:r>
            <a:endParaRPr lang="en-US" sz="1800" dirty="0"/>
          </a:p>
        </p:txBody>
      </p:sp>
      <p:sp>
        <p:nvSpPr>
          <p:cNvPr id="36" name="Text 2"/>
          <p:cNvSpPr/>
          <p:nvPr/>
        </p:nvSpPr>
        <p:spPr>
          <a:xfrm>
            <a:off x="381000" y="1371600"/>
            <a:ext cx="13716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Diseño arquitectónico estratégico que facilita el mantenimiento y escalabilidad del sistema</a:t>
            </a:r>
            <a:endParaRPr lang="en-US" sz="1350" dirty="0"/>
          </a:p>
        </p:txBody>
      </p:sp>
      <p:sp>
        <p:nvSpPr>
          <p:cNvPr id="37" name="Text 3"/>
          <p:cNvSpPr/>
          <p:nvPr/>
        </p:nvSpPr>
        <p:spPr>
          <a:xfrm>
            <a:off x="3657600" y="2595563"/>
            <a:ext cx="2133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Frontend</a:t>
            </a:r>
            <a:endParaRPr lang="en-US" sz="1350" dirty="0"/>
          </a:p>
        </p:txBody>
      </p:sp>
      <p:sp>
        <p:nvSpPr>
          <p:cNvPr id="38" name="Text 4"/>
          <p:cNvSpPr/>
          <p:nvPr/>
        </p:nvSpPr>
        <p:spPr>
          <a:xfrm>
            <a:off x="3444240" y="2900363"/>
            <a:ext cx="256032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Next.js + React + Bootstrap</a:t>
            </a:r>
            <a:endParaRPr lang="en-US" sz="1050" dirty="0"/>
          </a:p>
        </p:txBody>
      </p:sp>
      <p:sp>
        <p:nvSpPr>
          <p:cNvPr id="39" name="Text 5"/>
          <p:cNvSpPr/>
          <p:nvPr/>
        </p:nvSpPr>
        <p:spPr>
          <a:xfrm>
            <a:off x="3444240" y="3128963"/>
            <a:ext cx="256032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Interfaz de usuario web con SSR</a:t>
            </a:r>
            <a:endParaRPr lang="en-US" sz="900" dirty="0"/>
          </a:p>
        </p:txBody>
      </p:sp>
      <p:sp>
        <p:nvSpPr>
          <p:cNvPr id="40" name="Text 6"/>
          <p:cNvSpPr/>
          <p:nvPr/>
        </p:nvSpPr>
        <p:spPr>
          <a:xfrm>
            <a:off x="6400800" y="2595563"/>
            <a:ext cx="2133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App móvil</a:t>
            </a:r>
            <a:endParaRPr lang="en-US" sz="1350" dirty="0"/>
          </a:p>
        </p:txBody>
      </p:sp>
      <p:sp>
        <p:nvSpPr>
          <p:cNvPr id="41" name="Text 7"/>
          <p:cNvSpPr/>
          <p:nvPr/>
        </p:nvSpPr>
        <p:spPr>
          <a:xfrm>
            <a:off x="6400800" y="2900363"/>
            <a:ext cx="2133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Ionic/Angular</a:t>
            </a:r>
            <a:endParaRPr lang="en-US" sz="1050" dirty="0"/>
          </a:p>
        </p:txBody>
      </p:sp>
      <p:sp>
        <p:nvSpPr>
          <p:cNvPr id="42" name="Text 8"/>
          <p:cNvSpPr/>
          <p:nvPr/>
        </p:nvSpPr>
        <p:spPr>
          <a:xfrm>
            <a:off x="6187440" y="3128963"/>
            <a:ext cx="256032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Ingesta de datos OMR</a:t>
            </a:r>
            <a:endParaRPr lang="en-US" sz="900" dirty="0"/>
          </a:p>
        </p:txBody>
      </p:sp>
      <p:sp>
        <p:nvSpPr>
          <p:cNvPr id="43" name="Text 9"/>
          <p:cNvSpPr/>
          <p:nvPr/>
        </p:nvSpPr>
        <p:spPr>
          <a:xfrm>
            <a:off x="3657600" y="4614863"/>
            <a:ext cx="2133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Backend</a:t>
            </a:r>
            <a:endParaRPr lang="en-US" sz="1350" dirty="0"/>
          </a:p>
        </p:txBody>
      </p:sp>
      <p:sp>
        <p:nvSpPr>
          <p:cNvPr id="44" name="Text 10"/>
          <p:cNvSpPr/>
          <p:nvPr/>
        </p:nvSpPr>
        <p:spPr>
          <a:xfrm>
            <a:off x="3444240" y="4919663"/>
            <a:ext cx="256032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Node.js / Express</a:t>
            </a:r>
            <a:endParaRPr lang="en-US" sz="1050" dirty="0"/>
          </a:p>
        </p:txBody>
      </p:sp>
      <p:sp>
        <p:nvSpPr>
          <p:cNvPr id="45" name="Text 11"/>
          <p:cNvSpPr/>
          <p:nvPr/>
        </p:nvSpPr>
        <p:spPr>
          <a:xfrm>
            <a:off x="3444240" y="5148263"/>
            <a:ext cx="256032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Lógica de negocio y APIs REST</a:t>
            </a:r>
            <a:endParaRPr lang="en-US" sz="900" dirty="0"/>
          </a:p>
        </p:txBody>
      </p:sp>
      <p:sp>
        <p:nvSpPr>
          <p:cNvPr id="46" name="Text 12"/>
          <p:cNvSpPr/>
          <p:nvPr/>
        </p:nvSpPr>
        <p:spPr>
          <a:xfrm>
            <a:off x="6187440" y="4614863"/>
            <a:ext cx="25603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Base de Datos</a:t>
            </a:r>
            <a:endParaRPr lang="en-US" sz="1350" dirty="0"/>
          </a:p>
        </p:txBody>
      </p:sp>
      <p:sp>
        <p:nvSpPr>
          <p:cNvPr id="47" name="Text 13"/>
          <p:cNvSpPr/>
          <p:nvPr/>
        </p:nvSpPr>
        <p:spPr>
          <a:xfrm>
            <a:off x="6187440" y="4919663"/>
            <a:ext cx="256032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PostgreSQL serverless (Neon)</a:t>
            </a:r>
            <a:endParaRPr lang="en-US" sz="1050" dirty="0"/>
          </a:p>
        </p:txBody>
      </p:sp>
      <p:sp>
        <p:nvSpPr>
          <p:cNvPr id="48" name="Text 14"/>
          <p:cNvSpPr/>
          <p:nvPr/>
        </p:nvSpPr>
        <p:spPr>
          <a:xfrm>
            <a:off x="6187440" y="5148263"/>
            <a:ext cx="256032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Escalabilidad automática</a:t>
            </a:r>
            <a:endParaRPr lang="en-US" sz="900" dirty="0"/>
          </a:p>
        </p:txBody>
      </p:sp>
      <p:sp>
        <p:nvSpPr>
          <p:cNvPr id="49" name="Text 15"/>
          <p:cNvSpPr/>
          <p:nvPr/>
        </p:nvSpPr>
        <p:spPr>
          <a:xfrm>
            <a:off x="4419600" y="6634163"/>
            <a:ext cx="3352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Despliegue</a:t>
            </a:r>
            <a:endParaRPr lang="en-US" sz="1350" dirty="0"/>
          </a:p>
        </p:txBody>
      </p:sp>
      <p:sp>
        <p:nvSpPr>
          <p:cNvPr id="50" name="Text 16"/>
          <p:cNvSpPr/>
          <p:nvPr/>
        </p:nvSpPr>
        <p:spPr>
          <a:xfrm>
            <a:off x="5040228" y="7291388"/>
            <a:ext cx="1171396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Cloudflare Workers</a:t>
            </a:r>
            <a:endParaRPr lang="en-US" sz="900" dirty="0"/>
          </a:p>
        </p:txBody>
      </p:sp>
      <p:sp>
        <p:nvSpPr>
          <p:cNvPr id="51" name="Text 17"/>
          <p:cNvSpPr/>
          <p:nvPr/>
        </p:nvSpPr>
        <p:spPr>
          <a:xfrm>
            <a:off x="5040228" y="7443788"/>
            <a:ext cx="1171396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Frontend</a:t>
            </a:r>
            <a:endParaRPr lang="en-US" sz="900" dirty="0"/>
          </a:p>
        </p:txBody>
      </p:sp>
      <p:sp>
        <p:nvSpPr>
          <p:cNvPr id="52" name="Text 18"/>
          <p:cNvSpPr/>
          <p:nvPr/>
        </p:nvSpPr>
        <p:spPr>
          <a:xfrm>
            <a:off x="6564823" y="7291388"/>
            <a:ext cx="533817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Fly.io</a:t>
            </a:r>
            <a:endParaRPr lang="en-US" sz="900" dirty="0"/>
          </a:p>
        </p:txBody>
      </p:sp>
      <p:sp>
        <p:nvSpPr>
          <p:cNvPr id="53" name="Text 19"/>
          <p:cNvSpPr/>
          <p:nvPr/>
        </p:nvSpPr>
        <p:spPr>
          <a:xfrm>
            <a:off x="6564823" y="7443788"/>
            <a:ext cx="533817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Backend</a:t>
            </a:r>
            <a:endParaRPr lang="en-US" sz="900" dirty="0"/>
          </a:p>
        </p:txBody>
      </p:sp>
      <p:sp>
        <p:nvSpPr>
          <p:cNvPr id="54" name="Text 20"/>
          <p:cNvSpPr/>
          <p:nvPr/>
        </p:nvSpPr>
        <p:spPr>
          <a:xfrm>
            <a:off x="533400" y="8058150"/>
            <a:ext cx="11125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Ventajas del Diseño</a:t>
            </a:r>
            <a:endParaRPr lang="en-US" sz="1350" dirty="0"/>
          </a:p>
        </p:txBody>
      </p:sp>
      <p:sp>
        <p:nvSpPr>
          <p:cNvPr id="55" name="Text 21"/>
          <p:cNvSpPr/>
          <p:nvPr/>
        </p:nvSpPr>
        <p:spPr>
          <a:xfrm>
            <a:off x="781050" y="8401050"/>
            <a:ext cx="3359051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Facilita el mantenimiento y evolución independiente de cada componente</a:t>
            </a:r>
            <a:endParaRPr lang="en-US" sz="1050" dirty="0"/>
          </a:p>
        </p:txBody>
      </p:sp>
      <p:sp>
        <p:nvSpPr>
          <p:cNvPr id="56" name="Text 22"/>
          <p:cNvSpPr/>
          <p:nvPr/>
        </p:nvSpPr>
        <p:spPr>
          <a:xfrm>
            <a:off x="4502051" y="8401050"/>
            <a:ext cx="33973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Tecnologías serverless y contenedores livianos contribuyen a la escalabilidad</a:t>
            </a:r>
            <a:endParaRPr lang="en-US" sz="1050" dirty="0"/>
          </a:p>
        </p:txBody>
      </p:sp>
      <p:sp>
        <p:nvSpPr>
          <p:cNvPr id="57" name="Text 23"/>
          <p:cNvSpPr/>
          <p:nvPr/>
        </p:nvSpPr>
        <p:spPr>
          <a:xfrm>
            <a:off x="8223200" y="8401050"/>
            <a:ext cx="3435251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Bajo costo operativo, optimizando la inversión y asegurando sostenibilidad</a:t>
            </a:r>
            <a:endParaRPr lang="en-US" sz="1050" dirty="0"/>
          </a:p>
        </p:txBody>
      </p:sp>
      <p:sp>
        <p:nvSpPr>
          <p:cNvPr id="58" name="Text 24"/>
          <p:cNvSpPr/>
          <p:nvPr/>
        </p:nvSpPr>
        <p:spPr>
          <a:xfrm>
            <a:off x="381000" y="9239250"/>
            <a:ext cx="2832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Proyecto GRADE – Avance Fase 2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382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790700"/>
            <a:ext cx="2163961" cy="1905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380" y="1943100"/>
            <a:ext cx="457200" cy="4572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1068" y="2038350"/>
            <a:ext cx="123825" cy="2667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3314700"/>
            <a:ext cx="1859161" cy="2286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3409950"/>
            <a:ext cx="114300" cy="1143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7361" y="1790700"/>
            <a:ext cx="2164110" cy="19050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0741" y="1943100"/>
            <a:ext cx="457200" cy="4572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07904" y="2038350"/>
            <a:ext cx="142875" cy="2667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49761" y="3314700"/>
            <a:ext cx="1859310" cy="2286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49761" y="3409950"/>
            <a:ext cx="142875" cy="1143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13871" y="1790700"/>
            <a:ext cx="2164110" cy="19050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67251" y="1943100"/>
            <a:ext cx="457200" cy="4572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24414" y="2038350"/>
            <a:ext cx="142875" cy="2667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66271" y="3314700"/>
            <a:ext cx="1859310" cy="2286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66271" y="3409950"/>
            <a:ext cx="114300" cy="1143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30380" y="1790700"/>
            <a:ext cx="2164110" cy="19050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83761" y="1943100"/>
            <a:ext cx="457200" cy="4572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17111" y="2038350"/>
            <a:ext cx="190500" cy="2667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82780" y="3314700"/>
            <a:ext cx="1859310" cy="2286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482780" y="3409950"/>
            <a:ext cx="114300" cy="1143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646890" y="1790700"/>
            <a:ext cx="2163961" cy="19050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500271" y="1943100"/>
            <a:ext cx="457200" cy="4572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619333" y="2038350"/>
            <a:ext cx="219075" cy="26670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799290" y="3314700"/>
            <a:ext cx="1859161" cy="22860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799290" y="3409950"/>
            <a:ext cx="114300" cy="114300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81000" y="5029200"/>
            <a:ext cx="3708350" cy="1219200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33400" y="5229225"/>
            <a:ext cx="171450" cy="171450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241750" y="5029200"/>
            <a:ext cx="3708350" cy="1219200"/>
          </a:xfrm>
          <a:prstGeom prst="rect">
            <a:avLst/>
          </a:prstGeom>
        </p:spPr>
      </p:pic>
      <p:pic>
        <p:nvPicPr>
          <p:cNvPr id="32" name="Image 30" descr="preencode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394150" y="5229225"/>
            <a:ext cx="171450" cy="171450"/>
          </a:xfrm>
          <a:prstGeom prst="rect">
            <a:avLst/>
          </a:prstGeom>
        </p:spPr>
      </p:pic>
      <p:pic>
        <p:nvPicPr>
          <p:cNvPr id="33" name="Image 31" descr="preencoded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102501" y="5029200"/>
            <a:ext cx="3708499" cy="1219200"/>
          </a:xfrm>
          <a:prstGeom prst="rect">
            <a:avLst/>
          </a:prstGeom>
        </p:spPr>
      </p:pic>
      <p:pic>
        <p:nvPicPr>
          <p:cNvPr id="34" name="Image 32" descr="preencode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254901" y="5229225"/>
            <a:ext cx="171450" cy="171450"/>
          </a:xfrm>
          <a:prstGeom prst="rect">
            <a:avLst/>
          </a:prstGeom>
        </p:spPr>
      </p:pic>
      <p:pic>
        <p:nvPicPr>
          <p:cNvPr id="35" name="Image 33" descr="preencode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sp>
        <p:nvSpPr>
          <p:cNvPr id="36" name="Text 0"/>
          <p:cNvSpPr/>
          <p:nvPr/>
        </p:nvSpPr>
        <p:spPr>
          <a:xfrm>
            <a:off x="381000" y="2286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Modelo de datos</a:t>
            </a:r>
            <a:endParaRPr lang="en-US" sz="2700" dirty="0"/>
          </a:p>
        </p:txBody>
      </p:sp>
      <p:sp>
        <p:nvSpPr>
          <p:cNvPr id="37" name="Text 1"/>
          <p:cNvSpPr/>
          <p:nvPr/>
        </p:nvSpPr>
        <p:spPr>
          <a:xfrm>
            <a:off x="381000" y="1066800"/>
            <a:ext cx="11430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Estructura relacional normalizada (3FN)</a:t>
            </a:r>
            <a:endParaRPr lang="en-US" sz="1800" dirty="0"/>
          </a:p>
        </p:txBody>
      </p:sp>
      <p:sp>
        <p:nvSpPr>
          <p:cNvPr id="38" name="Text 2"/>
          <p:cNvSpPr/>
          <p:nvPr/>
        </p:nvSpPr>
        <p:spPr>
          <a:xfrm>
            <a:off x="381000" y="1371600"/>
            <a:ext cx="13716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Diseño de modelo de datos que optimiza la integridad y eficiencia de los datos</a:t>
            </a:r>
            <a:endParaRPr lang="en-US" sz="1350" dirty="0"/>
          </a:p>
        </p:txBody>
      </p:sp>
      <p:sp>
        <p:nvSpPr>
          <p:cNvPr id="39" name="Text 3"/>
          <p:cNvSpPr/>
          <p:nvPr/>
        </p:nvSpPr>
        <p:spPr>
          <a:xfrm>
            <a:off x="533400" y="2514600"/>
            <a:ext cx="185916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Questions</a:t>
            </a:r>
            <a:endParaRPr lang="en-US" sz="1350" dirty="0"/>
          </a:p>
        </p:txBody>
      </p:sp>
      <p:sp>
        <p:nvSpPr>
          <p:cNvPr id="40" name="Text 4"/>
          <p:cNvSpPr/>
          <p:nvPr/>
        </p:nvSpPr>
        <p:spPr>
          <a:xfrm>
            <a:off x="347484" y="2857500"/>
            <a:ext cx="2230993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Almacena preguntas del banco</a:t>
            </a:r>
            <a:endParaRPr lang="en-US" sz="1050" dirty="0"/>
          </a:p>
        </p:txBody>
      </p:sp>
      <p:sp>
        <p:nvSpPr>
          <p:cNvPr id="41" name="Text 5"/>
          <p:cNvSpPr/>
          <p:nvPr/>
        </p:nvSpPr>
        <p:spPr>
          <a:xfrm>
            <a:off x="685800" y="3390900"/>
            <a:ext cx="2230993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Soporte de versionamiento</a:t>
            </a:r>
            <a:endParaRPr lang="en-US" sz="900" dirty="0"/>
          </a:p>
        </p:txBody>
      </p:sp>
      <p:sp>
        <p:nvSpPr>
          <p:cNvPr id="42" name="Text 6"/>
          <p:cNvSpPr/>
          <p:nvPr/>
        </p:nvSpPr>
        <p:spPr>
          <a:xfrm>
            <a:off x="2663830" y="2514600"/>
            <a:ext cx="223117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Evaluations</a:t>
            </a:r>
            <a:endParaRPr lang="en-US" sz="1350" dirty="0"/>
          </a:p>
        </p:txBody>
      </p:sp>
      <p:sp>
        <p:nvSpPr>
          <p:cNvPr id="43" name="Text 7"/>
          <p:cNvSpPr/>
          <p:nvPr/>
        </p:nvSpPr>
        <p:spPr>
          <a:xfrm>
            <a:off x="2849761" y="2857500"/>
            <a:ext cx="185931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Información de evaluaciones generadas</a:t>
            </a:r>
            <a:endParaRPr lang="en-US" sz="1050" dirty="0"/>
          </a:p>
        </p:txBody>
      </p:sp>
      <p:sp>
        <p:nvSpPr>
          <p:cNvPr id="44" name="Text 8"/>
          <p:cNvSpPr/>
          <p:nvPr/>
        </p:nvSpPr>
        <p:spPr>
          <a:xfrm>
            <a:off x="3030736" y="3390900"/>
            <a:ext cx="2231172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Asociación con preguntas</a:t>
            </a:r>
            <a:endParaRPr lang="en-US" sz="900" dirty="0"/>
          </a:p>
        </p:txBody>
      </p:sp>
      <p:sp>
        <p:nvSpPr>
          <p:cNvPr id="45" name="Text 9"/>
          <p:cNvSpPr/>
          <p:nvPr/>
        </p:nvSpPr>
        <p:spPr>
          <a:xfrm>
            <a:off x="4980340" y="2514600"/>
            <a:ext cx="223117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StudentAnswers</a:t>
            </a:r>
            <a:endParaRPr lang="en-US" sz="1350" dirty="0"/>
          </a:p>
        </p:txBody>
      </p:sp>
      <p:sp>
        <p:nvSpPr>
          <p:cNvPr id="46" name="Text 10"/>
          <p:cNvSpPr/>
          <p:nvPr/>
        </p:nvSpPr>
        <p:spPr>
          <a:xfrm>
            <a:off x="4980340" y="2857500"/>
            <a:ext cx="2231172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Respuestas de estudiantes</a:t>
            </a:r>
            <a:endParaRPr lang="en-US" sz="1050" dirty="0"/>
          </a:p>
        </p:txBody>
      </p:sp>
      <p:sp>
        <p:nvSpPr>
          <p:cNvPr id="47" name="Text 11"/>
          <p:cNvSpPr/>
          <p:nvPr/>
        </p:nvSpPr>
        <p:spPr>
          <a:xfrm>
            <a:off x="5318671" y="3390900"/>
            <a:ext cx="2231172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Almacenamiento de respuestas</a:t>
            </a:r>
            <a:endParaRPr lang="en-US" sz="900" dirty="0"/>
          </a:p>
        </p:txBody>
      </p:sp>
      <p:sp>
        <p:nvSpPr>
          <p:cNvPr id="48" name="Text 12"/>
          <p:cNvSpPr/>
          <p:nvPr/>
        </p:nvSpPr>
        <p:spPr>
          <a:xfrm>
            <a:off x="7296849" y="2514600"/>
            <a:ext cx="223117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IngestBatch</a:t>
            </a:r>
            <a:endParaRPr lang="en-US" sz="1350" dirty="0"/>
          </a:p>
        </p:txBody>
      </p:sp>
      <p:sp>
        <p:nvSpPr>
          <p:cNvPr id="49" name="Text 13"/>
          <p:cNvSpPr/>
          <p:nvPr/>
        </p:nvSpPr>
        <p:spPr>
          <a:xfrm>
            <a:off x="7296849" y="2857500"/>
            <a:ext cx="2231172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Lotes de respuestas cargadas</a:t>
            </a:r>
            <a:endParaRPr lang="en-US" sz="1050" dirty="0"/>
          </a:p>
        </p:txBody>
      </p:sp>
      <p:sp>
        <p:nvSpPr>
          <p:cNvPr id="50" name="Text 14"/>
          <p:cNvSpPr/>
          <p:nvPr/>
        </p:nvSpPr>
        <p:spPr>
          <a:xfrm>
            <a:off x="7635180" y="3390900"/>
            <a:ext cx="2231172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Gestión de procesamiento</a:t>
            </a:r>
            <a:endParaRPr lang="en-US" sz="900" dirty="0"/>
          </a:p>
        </p:txBody>
      </p:sp>
      <p:sp>
        <p:nvSpPr>
          <p:cNvPr id="51" name="Text 15"/>
          <p:cNvSpPr/>
          <p:nvPr/>
        </p:nvSpPr>
        <p:spPr>
          <a:xfrm>
            <a:off x="9613374" y="2514600"/>
            <a:ext cx="223099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RecognitionMapping</a:t>
            </a:r>
            <a:endParaRPr lang="en-US" sz="1350" dirty="0"/>
          </a:p>
        </p:txBody>
      </p:sp>
      <p:sp>
        <p:nvSpPr>
          <p:cNvPr id="52" name="Text 16"/>
          <p:cNvSpPr/>
          <p:nvPr/>
        </p:nvSpPr>
        <p:spPr>
          <a:xfrm>
            <a:off x="9799290" y="2857500"/>
            <a:ext cx="1859161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Correspondencia entre marcas físicas y respuestas</a:t>
            </a:r>
            <a:endParaRPr lang="en-US" sz="1050" dirty="0"/>
          </a:p>
        </p:txBody>
      </p:sp>
      <p:sp>
        <p:nvSpPr>
          <p:cNvPr id="53" name="Text 17"/>
          <p:cNvSpPr/>
          <p:nvPr/>
        </p:nvSpPr>
        <p:spPr>
          <a:xfrm>
            <a:off x="9951690" y="3390900"/>
            <a:ext cx="2230993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Crucial para OCR/OMR</a:t>
            </a:r>
            <a:endParaRPr lang="en-US" sz="900" dirty="0"/>
          </a:p>
        </p:txBody>
      </p:sp>
      <p:sp>
        <p:nvSpPr>
          <p:cNvPr id="54" name="Text 18"/>
          <p:cNvSpPr/>
          <p:nvPr/>
        </p:nvSpPr>
        <p:spPr>
          <a:xfrm>
            <a:off x="781050" y="5181600"/>
            <a:ext cx="40842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Garantía de Calidad</a:t>
            </a:r>
            <a:endParaRPr lang="en-US" sz="1350" dirty="0"/>
          </a:p>
        </p:txBody>
      </p:sp>
      <p:sp>
        <p:nvSpPr>
          <p:cNvPr id="55" name="Text 19"/>
          <p:cNvSpPr/>
          <p:nvPr/>
        </p:nvSpPr>
        <p:spPr>
          <a:xfrm>
            <a:off x="533400" y="5524500"/>
            <a:ext cx="34035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Estructura clara y controlada que garantiza trazabilidad completa de la información y prevención de errores en calificación automática</a:t>
            </a:r>
            <a:endParaRPr lang="en-US" sz="1050" dirty="0"/>
          </a:p>
        </p:txBody>
      </p:sp>
      <p:sp>
        <p:nvSpPr>
          <p:cNvPr id="56" name="Text 20"/>
          <p:cNvSpPr/>
          <p:nvPr/>
        </p:nvSpPr>
        <p:spPr>
          <a:xfrm>
            <a:off x="4641800" y="5181600"/>
            <a:ext cx="3403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Auditoría</a:t>
            </a:r>
            <a:endParaRPr lang="en-US" sz="1350" dirty="0"/>
          </a:p>
        </p:txBody>
      </p:sp>
      <p:sp>
        <p:nvSpPr>
          <p:cNvPr id="57" name="Text 21"/>
          <p:cNvSpPr/>
          <p:nvPr/>
        </p:nvSpPr>
        <p:spPr>
          <a:xfrm>
            <a:off x="4394150" y="5524500"/>
            <a:ext cx="34035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Campos de auditoría como created_at, updated_at y active para seguimiento detallado de cambios</a:t>
            </a:r>
            <a:endParaRPr lang="en-US" sz="1050" dirty="0"/>
          </a:p>
        </p:txBody>
      </p:sp>
      <p:sp>
        <p:nvSpPr>
          <p:cNvPr id="58" name="Text 22"/>
          <p:cNvSpPr/>
          <p:nvPr/>
        </p:nvSpPr>
        <p:spPr>
          <a:xfrm>
            <a:off x="8502551" y="5181600"/>
            <a:ext cx="340369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Idempotencia OCR</a:t>
            </a:r>
            <a:endParaRPr lang="en-US" sz="1350" dirty="0"/>
          </a:p>
        </p:txBody>
      </p:sp>
      <p:sp>
        <p:nvSpPr>
          <p:cNvPr id="59" name="Text 23"/>
          <p:cNvSpPr/>
          <p:nvPr/>
        </p:nvSpPr>
        <p:spPr>
          <a:xfrm>
            <a:off x="8254901" y="5524500"/>
            <a:ext cx="3403699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Uso de hash SHA-256 para garantizar unicidad de documentos y evitar duplicados en el proceso de OCR</a:t>
            </a:r>
            <a:endParaRPr lang="en-US" sz="1050" dirty="0"/>
          </a:p>
        </p:txBody>
      </p:sp>
      <p:sp>
        <p:nvSpPr>
          <p:cNvPr id="60" name="Text 24"/>
          <p:cNvSpPr/>
          <p:nvPr/>
        </p:nvSpPr>
        <p:spPr>
          <a:xfrm>
            <a:off x="381000" y="6553200"/>
            <a:ext cx="2832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Proyecto GRADE – Avance Fase 2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37235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382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752600"/>
            <a:ext cx="3708350" cy="1181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905000"/>
            <a:ext cx="381000" cy="381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25" y="2019300"/>
            <a:ext cx="133350" cy="1524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1750" y="1752600"/>
            <a:ext cx="3708350" cy="11811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4150" y="1905000"/>
            <a:ext cx="381000" cy="3810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7500" y="2019300"/>
            <a:ext cx="114300" cy="1524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02501" y="1752600"/>
            <a:ext cx="3708499" cy="11811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54901" y="1905000"/>
            <a:ext cx="381000" cy="3810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78726" y="2019300"/>
            <a:ext cx="133350" cy="152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00" y="3086100"/>
            <a:ext cx="3708350" cy="11811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3400" y="3238500"/>
            <a:ext cx="381000" cy="3810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7700" y="335280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41750" y="3086100"/>
            <a:ext cx="3708350" cy="11811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94150" y="3238500"/>
            <a:ext cx="381000" cy="3810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08450" y="335280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1000" y="4495800"/>
            <a:ext cx="11430000" cy="11049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3400" y="4686300"/>
            <a:ext cx="133350" cy="17145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81000" y="5829300"/>
            <a:ext cx="3708350" cy="9144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241750" y="5829300"/>
            <a:ext cx="3708350" cy="9144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102501" y="5829300"/>
            <a:ext cx="3708499" cy="9144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6991350"/>
            <a:ext cx="12192000" cy="38100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381000" y="2286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Casos de uso implementados</a:t>
            </a:r>
            <a:endParaRPr lang="en-US" sz="2700" dirty="0"/>
          </a:p>
        </p:txBody>
      </p:sp>
      <p:sp>
        <p:nvSpPr>
          <p:cNvPr id="26" name="Text 1"/>
          <p:cNvSpPr/>
          <p:nvPr/>
        </p:nvSpPr>
        <p:spPr>
          <a:xfrm>
            <a:off x="381000" y="1066800"/>
            <a:ext cx="11430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Funcionalidades clave implementadas</a:t>
            </a:r>
            <a:endParaRPr lang="en-US" sz="1800" dirty="0"/>
          </a:p>
        </p:txBody>
      </p:sp>
      <p:sp>
        <p:nvSpPr>
          <p:cNvPr id="27" name="Text 2"/>
          <p:cNvSpPr/>
          <p:nvPr/>
        </p:nvSpPr>
        <p:spPr>
          <a:xfrm>
            <a:off x="381000" y="1371600"/>
            <a:ext cx="13716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El sistema GRADE ya posee funcionalidades operativas que permiten la gestión integral de evaluaciones académicas.</a:t>
            </a:r>
            <a:endParaRPr lang="en-US" sz="1200" dirty="0"/>
          </a:p>
        </p:txBody>
      </p:sp>
      <p:sp>
        <p:nvSpPr>
          <p:cNvPr id="28" name="Text 3"/>
          <p:cNvSpPr/>
          <p:nvPr/>
        </p:nvSpPr>
        <p:spPr>
          <a:xfrm>
            <a:off x="1028700" y="1962150"/>
            <a:ext cx="316682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Gestión del Banco de Preguntas</a:t>
            </a:r>
            <a:endParaRPr lang="en-US" sz="1350" dirty="0"/>
          </a:p>
        </p:txBody>
      </p:sp>
      <p:sp>
        <p:nvSpPr>
          <p:cNvPr id="29" name="Text 4"/>
          <p:cNvSpPr/>
          <p:nvPr/>
        </p:nvSpPr>
        <p:spPr>
          <a:xfrm>
            <a:off x="533400" y="2400300"/>
            <a:ext cx="40842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Crear, editar y organizar preguntas de manera eficiente.</a:t>
            </a:r>
            <a:endParaRPr lang="en-US" sz="1050" dirty="0"/>
          </a:p>
        </p:txBody>
      </p:sp>
      <p:sp>
        <p:nvSpPr>
          <p:cNvPr id="30" name="Text 5"/>
          <p:cNvSpPr/>
          <p:nvPr/>
        </p:nvSpPr>
        <p:spPr>
          <a:xfrm>
            <a:off x="4889450" y="1962150"/>
            <a:ext cx="226385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Creación y Publicación</a:t>
            </a:r>
            <a:endParaRPr lang="en-US" sz="1350" dirty="0"/>
          </a:p>
        </p:txBody>
      </p:sp>
      <p:sp>
        <p:nvSpPr>
          <p:cNvPr id="31" name="Text 6"/>
          <p:cNvSpPr/>
          <p:nvPr/>
        </p:nvSpPr>
        <p:spPr>
          <a:xfrm>
            <a:off x="4394150" y="2400300"/>
            <a:ext cx="34035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Construir exámenes a partir del banco de preguntas y publicarlos.</a:t>
            </a:r>
            <a:endParaRPr lang="en-US" sz="1050" dirty="0"/>
          </a:p>
        </p:txBody>
      </p:sp>
      <p:sp>
        <p:nvSpPr>
          <p:cNvPr id="32" name="Text 7"/>
          <p:cNvSpPr/>
          <p:nvPr/>
        </p:nvSpPr>
        <p:spPr>
          <a:xfrm>
            <a:off x="8750201" y="1962150"/>
            <a:ext cx="196578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PDF con Código QR</a:t>
            </a:r>
            <a:endParaRPr lang="en-US" sz="1350" dirty="0"/>
          </a:p>
        </p:txBody>
      </p:sp>
      <p:sp>
        <p:nvSpPr>
          <p:cNvPr id="33" name="Text 8"/>
          <p:cNvSpPr/>
          <p:nvPr/>
        </p:nvSpPr>
        <p:spPr>
          <a:xfrm>
            <a:off x="8254901" y="2400300"/>
            <a:ext cx="3403699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Generar evaluaciones en PDF con código QR único para identificación.</a:t>
            </a:r>
            <a:endParaRPr lang="en-US" sz="1050" dirty="0"/>
          </a:p>
        </p:txBody>
      </p:sp>
      <p:sp>
        <p:nvSpPr>
          <p:cNvPr id="34" name="Text 9"/>
          <p:cNvSpPr/>
          <p:nvPr/>
        </p:nvSpPr>
        <p:spPr>
          <a:xfrm>
            <a:off x="1028700" y="3295650"/>
            <a:ext cx="209258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Carga de Respuestas</a:t>
            </a:r>
            <a:endParaRPr lang="en-US" sz="1350" dirty="0"/>
          </a:p>
        </p:txBody>
      </p:sp>
      <p:sp>
        <p:nvSpPr>
          <p:cNvPr id="35" name="Text 10"/>
          <p:cNvSpPr/>
          <p:nvPr/>
        </p:nvSpPr>
        <p:spPr>
          <a:xfrm>
            <a:off x="533400" y="3733800"/>
            <a:ext cx="40842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Soporte para carga via CSV, con OCR en desarrollo.</a:t>
            </a:r>
            <a:endParaRPr lang="en-US" sz="1050" dirty="0"/>
          </a:p>
        </p:txBody>
      </p:sp>
      <p:sp>
        <p:nvSpPr>
          <p:cNvPr id="36" name="Text 11"/>
          <p:cNvSpPr/>
          <p:nvPr/>
        </p:nvSpPr>
        <p:spPr>
          <a:xfrm>
            <a:off x="4889450" y="3295650"/>
            <a:ext cx="276320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Visualización de Resultados</a:t>
            </a:r>
            <a:endParaRPr lang="en-US" sz="1350" dirty="0"/>
          </a:p>
        </p:txBody>
      </p:sp>
      <p:sp>
        <p:nvSpPr>
          <p:cNvPr id="37" name="Text 12"/>
          <p:cNvSpPr/>
          <p:nvPr/>
        </p:nvSpPr>
        <p:spPr>
          <a:xfrm>
            <a:off x="4394150" y="3733800"/>
            <a:ext cx="34035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Vista preliminar de resultados, base para análisis avanzados.</a:t>
            </a:r>
            <a:endParaRPr lang="en-US" sz="1050" dirty="0"/>
          </a:p>
        </p:txBody>
      </p:sp>
      <p:sp>
        <p:nvSpPr>
          <p:cNvPr id="38" name="Text 13"/>
          <p:cNvSpPr/>
          <p:nvPr/>
        </p:nvSpPr>
        <p:spPr>
          <a:xfrm>
            <a:off x="742950" y="4648200"/>
            <a:ext cx="11125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Ejemplo práctico</a:t>
            </a:r>
            <a:endParaRPr lang="en-US" sz="1350" dirty="0"/>
          </a:p>
        </p:txBody>
      </p:sp>
      <p:sp>
        <p:nvSpPr>
          <p:cNvPr id="39" name="Text 14"/>
          <p:cNvSpPr/>
          <p:nvPr/>
        </p:nvSpPr>
        <p:spPr>
          <a:xfrm>
            <a:off x="533400" y="4991100"/>
            <a:ext cx="11125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Un docente puede acceder a GRADE, seleccionar preguntas de su banco, configurar los parámetros de una nueva evaluación y, con un solo clic, obtener un examen en formato PDF listo para imprimir y aplicar, incluyendo un código QR único para cada prueba.</a:t>
            </a:r>
            <a:endParaRPr lang="en-US" sz="1200" dirty="0"/>
          </a:p>
        </p:txBody>
      </p:sp>
      <p:sp>
        <p:nvSpPr>
          <p:cNvPr id="40" name="Text 15"/>
          <p:cNvSpPr/>
          <p:nvPr/>
        </p:nvSpPr>
        <p:spPr>
          <a:xfrm>
            <a:off x="533400" y="5981700"/>
            <a:ext cx="34035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22C55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50%</a:t>
            </a:r>
            <a:endParaRPr lang="en-US" sz="2250" dirty="0"/>
          </a:p>
        </p:txBody>
      </p:sp>
      <p:sp>
        <p:nvSpPr>
          <p:cNvPr id="41" name="Text 16"/>
          <p:cNvSpPr/>
          <p:nvPr/>
        </p:nvSpPr>
        <p:spPr>
          <a:xfrm>
            <a:off x="193045" y="6400800"/>
            <a:ext cx="40842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Aumento en la eficiencia de escaneo de evaluaciones</a:t>
            </a:r>
            <a:endParaRPr lang="en-US" sz="1050" dirty="0"/>
          </a:p>
        </p:txBody>
      </p:sp>
      <p:sp>
        <p:nvSpPr>
          <p:cNvPr id="42" name="Text 17"/>
          <p:cNvSpPr/>
          <p:nvPr/>
        </p:nvSpPr>
        <p:spPr>
          <a:xfrm>
            <a:off x="4394150" y="5981700"/>
            <a:ext cx="34035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3B82F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25%</a:t>
            </a:r>
            <a:endParaRPr lang="en-US" sz="2250" dirty="0"/>
          </a:p>
        </p:txBody>
      </p:sp>
      <p:sp>
        <p:nvSpPr>
          <p:cNvPr id="43" name="Text 18"/>
          <p:cNvSpPr/>
          <p:nvPr/>
        </p:nvSpPr>
        <p:spPr>
          <a:xfrm>
            <a:off x="4053795" y="6400800"/>
            <a:ext cx="40842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Mejora en tiempos de respuesta en el ámbito educativo</a:t>
            </a:r>
            <a:endParaRPr lang="en-US" sz="1050" dirty="0"/>
          </a:p>
        </p:txBody>
      </p:sp>
      <p:sp>
        <p:nvSpPr>
          <p:cNvPr id="44" name="Text 19"/>
          <p:cNvSpPr/>
          <p:nvPr/>
        </p:nvSpPr>
        <p:spPr>
          <a:xfrm>
            <a:off x="8254901" y="5981700"/>
            <a:ext cx="340369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30%</a:t>
            </a:r>
            <a:endParaRPr lang="en-US" sz="2250" dirty="0"/>
          </a:p>
        </p:txBody>
      </p:sp>
      <p:sp>
        <p:nvSpPr>
          <p:cNvPr id="45" name="Text 20"/>
          <p:cNvSpPr/>
          <p:nvPr/>
        </p:nvSpPr>
        <p:spPr>
          <a:xfrm>
            <a:off x="7914531" y="6400800"/>
            <a:ext cx="408443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Reducción en errores de entrada de datos</a:t>
            </a:r>
            <a:endParaRPr lang="en-US" sz="1050" dirty="0"/>
          </a:p>
        </p:txBody>
      </p:sp>
      <p:sp>
        <p:nvSpPr>
          <p:cNvPr id="46" name="Text 21"/>
          <p:cNvSpPr/>
          <p:nvPr/>
        </p:nvSpPr>
        <p:spPr>
          <a:xfrm>
            <a:off x="381000" y="7067550"/>
            <a:ext cx="2832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Proyecto GRADE – Avance Fase 2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25805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382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324100"/>
            <a:ext cx="10477500" cy="85725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467100"/>
            <a:ext cx="2686050" cy="16002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1802" y="3657600"/>
            <a:ext cx="844748" cy="1905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4400550"/>
            <a:ext cx="190500" cy="2667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5650" y="3467100"/>
            <a:ext cx="2686050" cy="16002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6452" y="3657600"/>
            <a:ext cx="844748" cy="1905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6150" y="4400550"/>
            <a:ext cx="190500" cy="2667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0300" y="3467100"/>
            <a:ext cx="2686050" cy="16002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6152" y="3657600"/>
            <a:ext cx="679698" cy="1905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800" y="4133850"/>
            <a:ext cx="190500" cy="2667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24950" y="3467100"/>
            <a:ext cx="2686050" cy="16002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83652" y="3657600"/>
            <a:ext cx="736848" cy="1905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15450" y="4038600"/>
            <a:ext cx="142875" cy="2667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1000" y="5295900"/>
            <a:ext cx="11430000" cy="12192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1500" y="590550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96000" y="590550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6877050"/>
            <a:ext cx="12192000" cy="38100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381000" y="2286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Avance por fase</a:t>
            </a:r>
            <a:endParaRPr lang="en-US" sz="2700" dirty="0"/>
          </a:p>
        </p:txBody>
      </p:sp>
      <p:sp>
        <p:nvSpPr>
          <p:cNvPr id="22" name="Text 1"/>
          <p:cNvSpPr/>
          <p:nvPr/>
        </p:nvSpPr>
        <p:spPr>
          <a:xfrm>
            <a:off x="381000" y="1143000"/>
            <a:ext cx="1371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Progreso estructurado del proyecto en fases incrementales</a:t>
            </a:r>
            <a:endParaRPr lang="en-US" sz="1800" dirty="0"/>
          </a:p>
        </p:txBody>
      </p:sp>
      <p:sp>
        <p:nvSpPr>
          <p:cNvPr id="23" name="Text 2"/>
          <p:cNvSpPr/>
          <p:nvPr/>
        </p:nvSpPr>
        <p:spPr>
          <a:xfrm>
            <a:off x="381000" y="1562100"/>
            <a:ext cx="114300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El desarrollo del Proyecto GRADE se ha estructurado en fases incrementales, cada una construyendo sobre los logros de la anterior para asegurar un progreso constante y la entrega de funcionalidades clave.</a:t>
            </a:r>
            <a:endParaRPr lang="en-US" sz="1350" dirty="0"/>
          </a:p>
        </p:txBody>
      </p:sp>
      <p:sp>
        <p:nvSpPr>
          <p:cNvPr id="24" name="Text 3"/>
          <p:cNvSpPr/>
          <p:nvPr/>
        </p:nvSpPr>
        <p:spPr>
          <a:xfrm>
            <a:off x="571500" y="3657600"/>
            <a:ext cx="1460302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F1 Fundamentos</a:t>
            </a:r>
            <a:endParaRPr lang="en-US" sz="1500" dirty="0"/>
          </a:p>
        </p:txBody>
      </p:sp>
      <p:sp>
        <p:nvSpPr>
          <p:cNvPr id="25" name="Text 4"/>
          <p:cNvSpPr/>
          <p:nvPr/>
        </p:nvSpPr>
        <p:spPr>
          <a:xfrm>
            <a:off x="2127052" y="3657600"/>
            <a:ext cx="101369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1665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Completada</a:t>
            </a:r>
            <a:endParaRPr lang="en-US" sz="900" dirty="0"/>
          </a:p>
        </p:txBody>
      </p:sp>
      <p:sp>
        <p:nvSpPr>
          <p:cNvPr id="26" name="Text 5"/>
          <p:cNvSpPr/>
          <p:nvPr/>
        </p:nvSpPr>
        <p:spPr>
          <a:xfrm>
            <a:off x="838200" y="4305300"/>
            <a:ext cx="20383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Banco de preguntas y roles básicos</a:t>
            </a:r>
            <a:endParaRPr lang="en-US" sz="1200" dirty="0"/>
          </a:p>
        </p:txBody>
      </p:sp>
      <p:sp>
        <p:nvSpPr>
          <p:cNvPr id="27" name="Text 6"/>
          <p:cNvSpPr/>
          <p:nvPr/>
        </p:nvSpPr>
        <p:spPr>
          <a:xfrm>
            <a:off x="3486150" y="3657600"/>
            <a:ext cx="1460302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F2 Evaluaciones</a:t>
            </a:r>
            <a:endParaRPr lang="en-US" sz="1500" dirty="0"/>
          </a:p>
        </p:txBody>
      </p:sp>
      <p:sp>
        <p:nvSpPr>
          <p:cNvPr id="28" name="Text 7"/>
          <p:cNvSpPr/>
          <p:nvPr/>
        </p:nvSpPr>
        <p:spPr>
          <a:xfrm>
            <a:off x="5041702" y="3657600"/>
            <a:ext cx="101369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1665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Completada</a:t>
            </a:r>
            <a:endParaRPr lang="en-US" sz="900" dirty="0"/>
          </a:p>
        </p:txBody>
      </p:sp>
      <p:sp>
        <p:nvSpPr>
          <p:cNvPr id="29" name="Text 8"/>
          <p:cNvSpPr/>
          <p:nvPr/>
        </p:nvSpPr>
        <p:spPr>
          <a:xfrm>
            <a:off x="3752850" y="4305300"/>
            <a:ext cx="20383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Generación de pruebas con QR</a:t>
            </a:r>
            <a:endParaRPr lang="en-US" sz="1200" dirty="0"/>
          </a:p>
        </p:txBody>
      </p:sp>
      <p:sp>
        <p:nvSpPr>
          <p:cNvPr id="30" name="Text 9"/>
          <p:cNvSpPr/>
          <p:nvPr/>
        </p:nvSpPr>
        <p:spPr>
          <a:xfrm>
            <a:off x="6400800" y="3657600"/>
            <a:ext cx="113067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F3 Ingesta</a:t>
            </a:r>
            <a:endParaRPr lang="en-US" sz="1500" dirty="0"/>
          </a:p>
        </p:txBody>
      </p:sp>
      <p:sp>
        <p:nvSpPr>
          <p:cNvPr id="31" name="Text 10"/>
          <p:cNvSpPr/>
          <p:nvPr/>
        </p:nvSpPr>
        <p:spPr>
          <a:xfrm>
            <a:off x="8121402" y="3657600"/>
            <a:ext cx="81563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1E40A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 curso</a:t>
            </a:r>
            <a:endParaRPr lang="en-US" sz="900" dirty="0"/>
          </a:p>
        </p:txBody>
      </p:sp>
      <p:sp>
        <p:nvSpPr>
          <p:cNvPr id="32" name="Text 11"/>
          <p:cNvSpPr/>
          <p:nvPr/>
        </p:nvSpPr>
        <p:spPr>
          <a:xfrm>
            <a:off x="6667500" y="4038600"/>
            <a:ext cx="20383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Carga CSV activa, app móvil en prototipo</a:t>
            </a:r>
            <a:endParaRPr lang="en-US" sz="1200" dirty="0"/>
          </a:p>
        </p:txBody>
      </p:sp>
      <p:sp>
        <p:nvSpPr>
          <p:cNvPr id="33" name="Text 12"/>
          <p:cNvSpPr/>
          <p:nvPr/>
        </p:nvSpPr>
        <p:spPr>
          <a:xfrm>
            <a:off x="9315450" y="3657600"/>
            <a:ext cx="60971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F4-F5</a:t>
            </a:r>
            <a:endParaRPr lang="en-US" sz="1500" dirty="0"/>
          </a:p>
        </p:txBody>
      </p:sp>
      <p:sp>
        <p:nvSpPr>
          <p:cNvPr id="34" name="Text 13"/>
          <p:cNvSpPr/>
          <p:nvPr/>
        </p:nvSpPr>
        <p:spPr>
          <a:xfrm>
            <a:off x="10978902" y="3657600"/>
            <a:ext cx="88421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Pendiente</a:t>
            </a:r>
            <a:endParaRPr lang="en-US" sz="900" dirty="0"/>
          </a:p>
        </p:txBody>
      </p:sp>
      <p:sp>
        <p:nvSpPr>
          <p:cNvPr id="35" name="Text 14"/>
          <p:cNvSpPr/>
          <p:nvPr/>
        </p:nvSpPr>
        <p:spPr>
          <a:xfrm>
            <a:off x="9534525" y="4057650"/>
            <a:ext cx="23785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Calificación y reportes finales</a:t>
            </a:r>
            <a:endParaRPr lang="en-US" sz="1200" dirty="0"/>
          </a:p>
        </p:txBody>
      </p:sp>
      <p:sp>
        <p:nvSpPr>
          <p:cNvPr id="36" name="Text 15"/>
          <p:cNvSpPr/>
          <p:nvPr/>
        </p:nvSpPr>
        <p:spPr>
          <a:xfrm>
            <a:off x="571500" y="5486400"/>
            <a:ext cx="11049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Ritmo y Coherencia</a:t>
            </a:r>
            <a:endParaRPr lang="en-US" sz="1500" dirty="0"/>
          </a:p>
        </p:txBody>
      </p:sp>
      <p:sp>
        <p:nvSpPr>
          <p:cNvPr id="37" name="Text 16"/>
          <p:cNvSpPr/>
          <p:nvPr/>
        </p:nvSpPr>
        <p:spPr>
          <a:xfrm>
            <a:off x="838200" y="5867400"/>
            <a:ext cx="577429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Ritmo sostenido del proyecto, con cada fase completada o en progreso</a:t>
            </a:r>
            <a:endParaRPr lang="en-US" sz="1200" dirty="0"/>
          </a:p>
        </p:txBody>
      </p:sp>
      <p:sp>
        <p:nvSpPr>
          <p:cNvPr id="38" name="Text 17"/>
          <p:cNvSpPr/>
          <p:nvPr/>
        </p:nvSpPr>
        <p:spPr>
          <a:xfrm>
            <a:off x="6362700" y="5867400"/>
            <a:ext cx="5257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Coherencia en el desarrollo asegura que las nuevas características se integren de manera fluida</a:t>
            </a:r>
            <a:endParaRPr lang="en-US" sz="1200" dirty="0"/>
          </a:p>
        </p:txBody>
      </p:sp>
      <p:sp>
        <p:nvSpPr>
          <p:cNvPr id="39" name="Text 18"/>
          <p:cNvSpPr/>
          <p:nvPr/>
        </p:nvSpPr>
        <p:spPr>
          <a:xfrm>
            <a:off x="381000" y="6953250"/>
            <a:ext cx="2832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Proyecto GRADE – Avance Fase 2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71525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382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905000"/>
            <a:ext cx="3657600" cy="17907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2095500"/>
            <a:ext cx="381000" cy="381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20980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7200" y="1905000"/>
            <a:ext cx="3657600" cy="17907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7700" y="2095500"/>
            <a:ext cx="381000" cy="3810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2098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3400" y="1905000"/>
            <a:ext cx="3657600" cy="17907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43900" y="2095500"/>
            <a:ext cx="381000" cy="3810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58200" y="220980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00" y="3924300"/>
            <a:ext cx="3657600" cy="17907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500" y="4114800"/>
            <a:ext cx="381000" cy="3810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5800" y="422910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67200" y="3924300"/>
            <a:ext cx="3657600" cy="17907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57700" y="4114800"/>
            <a:ext cx="381000" cy="3810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52950" y="4229100"/>
            <a:ext cx="190500" cy="1524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53400" y="3924300"/>
            <a:ext cx="3657600" cy="17907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43900" y="4114800"/>
            <a:ext cx="381000" cy="3810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458200" y="422910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81000" y="5943600"/>
            <a:ext cx="11430000" cy="10668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71500" y="6515100"/>
            <a:ext cx="285750" cy="3048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7334250"/>
            <a:ext cx="12192000" cy="38100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381000" y="228600"/>
            <a:ext cx="13716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Metodología y prácticas de desarrollo</a:t>
            </a:r>
            <a:endParaRPr lang="en-US" sz="2700" dirty="0"/>
          </a:p>
        </p:txBody>
      </p:sp>
      <p:sp>
        <p:nvSpPr>
          <p:cNvPr id="26" name="Text 1"/>
          <p:cNvSpPr/>
          <p:nvPr/>
        </p:nvSpPr>
        <p:spPr>
          <a:xfrm>
            <a:off x="381000" y="1143000"/>
            <a:ext cx="114300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El desarrollo del Proyecto GRADE se adhiere a un conjunto de prácticas y metodologías robustas para asegurar la calidad, eficiencia y trazabilidad del proceso.</a:t>
            </a:r>
            <a:endParaRPr lang="en-US" sz="1350" dirty="0"/>
          </a:p>
        </p:txBody>
      </p:sp>
      <p:sp>
        <p:nvSpPr>
          <p:cNvPr id="27" name="Text 2"/>
          <p:cNvSpPr/>
          <p:nvPr/>
        </p:nvSpPr>
        <p:spPr>
          <a:xfrm>
            <a:off x="1066800" y="2152650"/>
            <a:ext cx="269283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Metodología incremental</a:t>
            </a:r>
            <a:endParaRPr lang="en-US" sz="1500" dirty="0"/>
          </a:p>
        </p:txBody>
      </p:sp>
      <p:sp>
        <p:nvSpPr>
          <p:cNvPr id="28" name="Text 3"/>
          <p:cNvSpPr/>
          <p:nvPr/>
        </p:nvSpPr>
        <p:spPr>
          <a:xfrm>
            <a:off x="571500" y="2590800"/>
            <a:ext cx="32766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El proyecto avanza en etapas definidas, permitiendo la entrega de funcionalidades progresivas y la adaptación a los requisitos cambiantes.</a:t>
            </a:r>
            <a:endParaRPr lang="en-US" sz="1200" dirty="0"/>
          </a:p>
        </p:txBody>
      </p:sp>
      <p:sp>
        <p:nvSpPr>
          <p:cNvPr id="29" name="Text 4"/>
          <p:cNvSpPr/>
          <p:nvPr/>
        </p:nvSpPr>
        <p:spPr>
          <a:xfrm>
            <a:off x="4953000" y="2152650"/>
            <a:ext cx="285767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GitHub Projects &amp; GitFlow</a:t>
            </a:r>
            <a:endParaRPr lang="en-US" sz="1500" dirty="0"/>
          </a:p>
        </p:txBody>
      </p:sp>
      <p:sp>
        <p:nvSpPr>
          <p:cNvPr id="30" name="Text 5"/>
          <p:cNvSpPr/>
          <p:nvPr/>
        </p:nvSpPr>
        <p:spPr>
          <a:xfrm>
            <a:off x="4457700" y="2590800"/>
            <a:ext cx="32766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 utiliza GitHub Projects para la planificación y seguimiento de tareas, mientras que GitFlow organiza el flujo de trabajo de desarrollo de código.</a:t>
            </a:r>
            <a:endParaRPr lang="en-US" sz="1200" dirty="0"/>
          </a:p>
        </p:txBody>
      </p:sp>
      <p:sp>
        <p:nvSpPr>
          <p:cNvPr id="31" name="Text 6"/>
          <p:cNvSpPr/>
          <p:nvPr/>
        </p:nvSpPr>
        <p:spPr>
          <a:xfrm>
            <a:off x="8839200" y="2152650"/>
            <a:ext cx="281088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CI/CD con GitHub Actions</a:t>
            </a:r>
            <a:endParaRPr lang="en-US" sz="1500" dirty="0"/>
          </a:p>
        </p:txBody>
      </p:sp>
      <p:sp>
        <p:nvSpPr>
          <p:cNvPr id="32" name="Text 7"/>
          <p:cNvSpPr/>
          <p:nvPr/>
        </p:nvSpPr>
        <p:spPr>
          <a:xfrm>
            <a:off x="8343900" y="2590800"/>
            <a:ext cx="32766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 integración continua y el despliegue continuo se implementan mediante GitHub Actions, automatizando las pruebas y el despliegue.</a:t>
            </a:r>
            <a:endParaRPr lang="en-US" sz="1200" dirty="0"/>
          </a:p>
        </p:txBody>
      </p:sp>
      <p:sp>
        <p:nvSpPr>
          <p:cNvPr id="33" name="Text 8"/>
          <p:cNvSpPr/>
          <p:nvPr/>
        </p:nvSpPr>
        <p:spPr>
          <a:xfrm>
            <a:off x="1066800" y="4171950"/>
            <a:ext cx="325254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Pruebas unitarias e integrales</a:t>
            </a:r>
            <a:endParaRPr lang="en-US" sz="1500" dirty="0"/>
          </a:p>
        </p:txBody>
      </p:sp>
      <p:sp>
        <p:nvSpPr>
          <p:cNvPr id="34" name="Text 9"/>
          <p:cNvSpPr/>
          <p:nvPr/>
        </p:nvSpPr>
        <p:spPr>
          <a:xfrm>
            <a:off x="571500" y="4610100"/>
            <a:ext cx="32766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 realizan pruebas exhaustivas a nivel unitario y de integración utilizando Jest, asegurando la correcta funcionalidad de los componentes.</a:t>
            </a:r>
            <a:endParaRPr lang="en-US" sz="1200" dirty="0"/>
          </a:p>
        </p:txBody>
      </p:sp>
      <p:sp>
        <p:nvSpPr>
          <p:cNvPr id="35" name="Text 10"/>
          <p:cNvSpPr/>
          <p:nvPr/>
        </p:nvSpPr>
        <p:spPr>
          <a:xfrm>
            <a:off x="4953000" y="4171950"/>
            <a:ext cx="188880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UAT en cada fase</a:t>
            </a:r>
            <a:endParaRPr lang="en-US" sz="1500" dirty="0"/>
          </a:p>
        </p:txBody>
      </p:sp>
      <p:sp>
        <p:nvSpPr>
          <p:cNvPr id="36" name="Text 11"/>
          <p:cNvSpPr/>
          <p:nvPr/>
        </p:nvSpPr>
        <p:spPr>
          <a:xfrm>
            <a:off x="4457700" y="4610100"/>
            <a:ext cx="32766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Las Pruebas de Aceptación de Usuario se llevan a cabo al finalizar cada fase, involucrando a los usuarios finales para validar funcionalidades.</a:t>
            </a:r>
            <a:endParaRPr lang="en-US" sz="1200" dirty="0"/>
          </a:p>
        </p:txBody>
      </p:sp>
      <p:sp>
        <p:nvSpPr>
          <p:cNvPr id="37" name="Text 12"/>
          <p:cNvSpPr/>
          <p:nvPr/>
        </p:nvSpPr>
        <p:spPr>
          <a:xfrm>
            <a:off x="8839200" y="4171950"/>
            <a:ext cx="322665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QA con JMeter y OWASP ZAP</a:t>
            </a:r>
            <a:endParaRPr lang="en-US" sz="1500" dirty="0"/>
          </a:p>
        </p:txBody>
      </p:sp>
      <p:sp>
        <p:nvSpPr>
          <p:cNvPr id="38" name="Text 13"/>
          <p:cNvSpPr/>
          <p:nvPr/>
        </p:nvSpPr>
        <p:spPr>
          <a:xfrm>
            <a:off x="8343900" y="4610100"/>
            <a:ext cx="32766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 garantía de calidad incluye pruebas de rendimiento con JMeter y pruebas de seguridad con OWASP ZAP para identificar vulnerabilidades.</a:t>
            </a:r>
            <a:endParaRPr lang="en-US" sz="1200" dirty="0"/>
          </a:p>
        </p:txBody>
      </p:sp>
      <p:sp>
        <p:nvSpPr>
          <p:cNvPr id="39" name="Text 14"/>
          <p:cNvSpPr/>
          <p:nvPr/>
        </p:nvSpPr>
        <p:spPr>
          <a:xfrm>
            <a:off x="571500" y="6134100"/>
            <a:ext cx="11049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Pilar de Calidad</a:t>
            </a:r>
            <a:endParaRPr lang="en-US" sz="1500" dirty="0"/>
          </a:p>
        </p:txBody>
      </p:sp>
      <p:sp>
        <p:nvSpPr>
          <p:cNvPr id="40" name="Text 15"/>
          <p:cNvSpPr/>
          <p:nvPr/>
        </p:nvSpPr>
        <p:spPr>
          <a:xfrm>
            <a:off x="971550" y="6553200"/>
            <a:ext cx="1173182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El uso de buenas prácticas de ingeniería y la automatización continua son pilares fundamentales que garantizan la calidad del proyecto GRADE.</a:t>
            </a:r>
            <a:endParaRPr lang="en-US" sz="1200" dirty="0"/>
          </a:p>
        </p:txBody>
      </p:sp>
      <p:sp>
        <p:nvSpPr>
          <p:cNvPr id="41" name="Text 16"/>
          <p:cNvSpPr/>
          <p:nvPr/>
        </p:nvSpPr>
        <p:spPr>
          <a:xfrm>
            <a:off x="381000" y="7410450"/>
            <a:ext cx="2832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Proyecto GRADE – Avance Fase 2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2025-10-14T21:04:16Z</dcterms:created>
  <dcterms:modified xsi:type="dcterms:W3CDTF">2025-10-14T21:04:16Z</dcterms:modified>
</cp:coreProperties>
</file>